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94" r:id="rId1"/>
    <p:sldMasterId id="2147483695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0697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90" y="210"/>
      </p:cViewPr>
      <p:guideLst>
        <p:guide orient="horz" pos="2154"/>
        <p:guide pos="3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presProps" Target="presProps.xml"  /><Relationship Id="rId6" Type="http://schemas.openxmlformats.org/officeDocument/2006/relationships/slide" Target="slides/slide3.xml"  /><Relationship Id="rId60" Type="http://schemas.openxmlformats.org/officeDocument/2006/relationships/viewProps" Target="viewProps.xml"  /><Relationship Id="rId61" Type="http://schemas.openxmlformats.org/officeDocument/2006/relationships/theme" Target="theme/theme1.xml"  /><Relationship Id="rId62" Type="http://schemas.openxmlformats.org/officeDocument/2006/relationships/tableStyles" Target="tableStyles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Worksheet1.xlsx"  /></Relationships>
</file>

<file path=ppt/charts/chart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 xml:space="preserve">  </c:v>
                </c:pt>
              </c:strCache>
            </c:strRef>
          </c:tx>
          <c:spPr>
            <a:ln w="28575" cap="rnd" cmpd="sng">
              <a:solidFill>
                <a:srgbClr val="ff0000"/>
              </a:solidFill>
              <a:round/>
            </a:ln>
            <a:effectLst/>
          </c:spPr>
          <c:marker>
            <c:symbol val="none"/>
            <c:size val="7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  <c:pt idx="17">
                  <c:v>2020</c:v>
                </c:pt>
                <c:pt idx="18">
                  <c:v>2021</c:v>
                </c:pt>
                <c:pt idx="19">
                  <c:v>2022</c:v>
                </c:pt>
                <c:pt idx="20">
                  <c:v>2023</c:v>
                </c:pt>
              </c:numCache>
            </c:num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2300</c:v>
                </c:pt>
                <c:pt idx="1">
                  <c:v>2562</c:v>
                </c:pt>
                <c:pt idx="2">
                  <c:v>2470</c:v>
                </c:pt>
                <c:pt idx="3">
                  <c:v>2508</c:v>
                </c:pt>
                <c:pt idx="4">
                  <c:v>2459</c:v>
                </c:pt>
                <c:pt idx="5">
                  <c:v>2723</c:v>
                </c:pt>
                <c:pt idx="6">
                  <c:v>3000</c:v>
                </c:pt>
                <c:pt idx="7">
                  <c:v>3173</c:v>
                </c:pt>
                <c:pt idx="8">
                  <c:v>3905</c:v>
                </c:pt>
                <c:pt idx="9">
                  <c:v>4402</c:v>
                </c:pt>
                <c:pt idx="10">
                  <c:v>3993</c:v>
                </c:pt>
                <c:pt idx="11">
                  <c:v>4141</c:v>
                </c:pt>
                <c:pt idx="12">
                  <c:v>4102</c:v>
                </c:pt>
                <c:pt idx="13">
                  <c:v>4111</c:v>
                </c:pt>
                <c:pt idx="14">
                  <c:v>3559</c:v>
                </c:pt>
                <c:pt idx="15">
                  <c:v>4121</c:v>
                </c:pt>
                <c:pt idx="16">
                  <c:v>4179</c:v>
                </c:pt>
                <c:pt idx="17">
                  <c:v>4199</c:v>
                </c:pt>
                <c:pt idx="18">
                  <c:v>4526</c:v>
                </c:pt>
                <c:pt idx="19">
                  <c:v>4400</c:v>
                </c:pt>
                <c:pt idx="20">
                  <c:v>4282</c:v>
                </c:pt>
              </c:numCache>
            </c:numRef>
          </c:val>
          <c:smooth val="0"/>
        </c:ser>
        <c:dLbls>
          <c:delete val="0"/>
          <c:dLblPos val="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smooth val="0"/>
        <c:axId val="1585633728"/>
        <c:axId val="1585634560"/>
      </c:lineChart>
      <c:catAx>
        <c:axId val="1585633728"/>
        <c:scaling>
          <c:orientation val="minMax"/>
        </c:scaling>
        <c:axPos val="b"/>
        <c:crossAx val="1585634560"/>
        <c:delete val="0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p>
            <a:pPr algn="l">
              <a:defRPr sz="11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1585634560"/>
        <c:scaling>
          <c:orientation val="minMax"/>
        </c:scaling>
        <c:axPos val="l"/>
        <c:crossAx val="1585633728"/>
        <c:delete val="0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p>
            <a:pPr algn="l">
              <a:defRPr sz="11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/>
          </a:p>
        </c:txPr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40A130E-E3B8-4EBE-931F-81B26B8448AA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79811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953836A-82A3-4C8B-9D31-CD724F3673ED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544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2EBAF6-36D0-4DD8-B695-D4C1B37E35D6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4451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0728D28-603B-4EFC-80F8-17E5E9107035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1046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27A1F4E-0809-4239-8034-C38E431DAF92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05984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E0DA496-7307-4E8B-88DE-CB97B48BAB6F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05513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8721E90-850C-410B-8B89-8394F580CFDA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62802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98559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0871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348888-F454-4AD2-BA62-3AF29D9807C0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08151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6FEC12-A4C9-4837-AF94-AD867782C04C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48024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7F84A3-4F29-4053-ACFD-1BAF2D3F140C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5483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Relationship Id="rId3" Type="http://schemas.openxmlformats.org/officeDocument/2006/relationships/image" Target="../media/image2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Relationship Id="rId3" Type="http://schemas.openxmlformats.org/officeDocument/2006/relationships/image" Target="../media/image29.png"  /><Relationship Id="rId4" Type="http://schemas.openxmlformats.org/officeDocument/2006/relationships/image" Target="../media/image30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Relationship Id="rId3" Type="http://schemas.openxmlformats.org/officeDocument/2006/relationships/chart" Target="../charts/chart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28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3.jpeg"  /><Relationship Id="rId4" Type="http://schemas.openxmlformats.org/officeDocument/2006/relationships/image" Target="../media/image3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4.png"  /><Relationship Id="rId4" Type="http://schemas.openxmlformats.org/officeDocument/2006/relationships/image" Target="../media/image33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jpeg"  /><Relationship Id="rId4" Type="http://schemas.openxmlformats.org/officeDocument/2006/relationships/image" Target="../media/image2.jpeg"  /><Relationship Id="rId5" Type="http://schemas.openxmlformats.org/officeDocument/2006/relationships/image" Target="../media/image3.jpeg"  /><Relationship Id="rId6" Type="http://schemas.openxmlformats.org/officeDocument/2006/relationships/image" Target="../media/image4.jpeg"  /><Relationship Id="rId7" Type="http://schemas.openxmlformats.org/officeDocument/2006/relationships/image" Target="../media/image5.jpe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4.png"  /><Relationship Id="rId4" Type="http://schemas.openxmlformats.org/officeDocument/2006/relationships/image" Target="../media/image33.jpe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Relationship Id="rId7" Type="http://schemas.openxmlformats.org/officeDocument/2006/relationships/image" Target="../media/image3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8.jpeg"  /><Relationship Id="rId3" Type="http://schemas.openxmlformats.org/officeDocument/2006/relationships/image" Target="../media/image2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8.jpeg"  /><Relationship Id="rId3" Type="http://schemas.openxmlformats.org/officeDocument/2006/relationships/image" Target="../media/image2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8.jpeg"  /><Relationship Id="rId3" Type="http://schemas.openxmlformats.org/officeDocument/2006/relationships/image" Target="../media/image2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8.jpeg"  /><Relationship Id="rId3" Type="http://schemas.openxmlformats.org/officeDocument/2006/relationships/image" Target="../media/image2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38.jpeg"  /><Relationship Id="rId4" Type="http://schemas.openxmlformats.org/officeDocument/2006/relationships/image" Target="../media/image29.png"  /><Relationship Id="rId5" Type="http://schemas.openxmlformats.org/officeDocument/2006/relationships/image" Target="../media/image41.png"  /><Relationship Id="rId6" Type="http://schemas.openxmlformats.org/officeDocument/2006/relationships/image" Target="../media/image41.png"  /><Relationship Id="rId7" Type="http://schemas.openxmlformats.org/officeDocument/2006/relationships/image" Target="../media/image4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1.png"  /><Relationship Id="rId3" Type="http://schemas.openxmlformats.org/officeDocument/2006/relationships/image" Target="../media/image41.png"  /><Relationship Id="rId4" Type="http://schemas.openxmlformats.org/officeDocument/2006/relationships/image" Target="../media/image41.png"  /><Relationship Id="rId5" Type="http://schemas.openxmlformats.org/officeDocument/2006/relationships/image" Target="../media/image41.png"  /><Relationship Id="rId6" Type="http://schemas.openxmlformats.org/officeDocument/2006/relationships/image" Target="../media/image4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1.png"  /><Relationship Id="rId3" Type="http://schemas.openxmlformats.org/officeDocument/2006/relationships/image" Target="../media/image41.png"  /><Relationship Id="rId4" Type="http://schemas.openxmlformats.org/officeDocument/2006/relationships/image" Target="../media/image41.png"  /><Relationship Id="rId5" Type="http://schemas.openxmlformats.org/officeDocument/2006/relationships/image" Target="../media/image41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38.jpeg"  /><Relationship Id="rId4" Type="http://schemas.openxmlformats.org/officeDocument/2006/relationships/image" Target="../media/image29.png"  /><Relationship Id="rId5" Type="http://schemas.openxmlformats.org/officeDocument/2006/relationships/image" Target="../media/image4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8.jpeg"  /><Relationship Id="rId3" Type="http://schemas.openxmlformats.org/officeDocument/2006/relationships/image" Target="../media/image2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8.jpeg"  /><Relationship Id="rId3" Type="http://schemas.openxmlformats.org/officeDocument/2006/relationships/image" Target="../media/image29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8.jpeg"  /><Relationship Id="rId3" Type="http://schemas.openxmlformats.org/officeDocument/2006/relationships/image" Target="../media/image29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3.jpeg"  /><Relationship Id="rId3" Type="http://schemas.openxmlformats.org/officeDocument/2006/relationships/image" Target="../media/image4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5.jpeg"  /><Relationship Id="rId3" Type="http://schemas.openxmlformats.org/officeDocument/2006/relationships/image" Target="../media/image4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38.jpeg"  /><Relationship Id="rId4" Type="http://schemas.openxmlformats.org/officeDocument/2006/relationships/image" Target="../media/image17.jpeg"  /><Relationship Id="rId5" Type="http://schemas.openxmlformats.org/officeDocument/2006/relationships/image" Target="../media/image18.jpeg"  /><Relationship Id="rId6" Type="http://schemas.openxmlformats.org/officeDocument/2006/relationships/image" Target="../media/image19.jpeg"  /><Relationship Id="rId7" Type="http://schemas.openxmlformats.org/officeDocument/2006/relationships/image" Target="../media/image20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1.jpeg"  /><Relationship Id="rId4" Type="http://schemas.openxmlformats.org/officeDocument/2006/relationships/image" Target="../media/image22.png"  /><Relationship Id="rId5" Type="http://schemas.openxmlformats.org/officeDocument/2006/relationships/image" Target="../media/image23.jpeg"  /><Relationship Id="rId6" Type="http://schemas.openxmlformats.org/officeDocument/2006/relationships/image" Target="../media/image24.jpe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38.jpe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8.jpe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8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6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8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8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8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8.jpe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8.jpe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jpeg"  /><Relationship Id="rId4" Type="http://schemas.openxmlformats.org/officeDocument/2006/relationships/image" Target="../media/image12.jpeg"  /><Relationship Id="rId5" Type="http://schemas.openxmlformats.org/officeDocument/2006/relationships/image" Target="../media/image13.jpeg"  /><Relationship Id="rId6" Type="http://schemas.openxmlformats.org/officeDocument/2006/relationships/image" Target="../media/image14.jpeg"  /><Relationship Id="rId7" Type="http://schemas.openxmlformats.org/officeDocument/2006/relationships/image" Target="../media/image15.jpeg"  /><Relationship Id="rId8" Type="http://schemas.openxmlformats.org/officeDocument/2006/relationships/image" Target="../media/image16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10" Type="http://schemas.openxmlformats.org/officeDocument/2006/relationships/image" Target="../media/image24.jpe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.jpeg"  /><Relationship Id="rId4" Type="http://schemas.openxmlformats.org/officeDocument/2006/relationships/image" Target="../media/image18.jpeg"  /><Relationship Id="rId5" Type="http://schemas.openxmlformats.org/officeDocument/2006/relationships/image" Target="../media/image19.jpeg"  /><Relationship Id="rId6" Type="http://schemas.openxmlformats.org/officeDocument/2006/relationships/image" Target="../media/image20.jpeg"  /><Relationship Id="rId7" Type="http://schemas.openxmlformats.org/officeDocument/2006/relationships/image" Target="../media/image21.jpeg"  /><Relationship Id="rId8" Type="http://schemas.openxmlformats.org/officeDocument/2006/relationships/image" Target="../media/image22.png"  /><Relationship Id="rId9" Type="http://schemas.openxmlformats.org/officeDocument/2006/relationships/image" Target="../media/image23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528" y="1710947"/>
            <a:ext cx="10972798" cy="1143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46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MZ세대를 위한</a:t>
            </a:r>
          </a:p>
          <a:p>
            <a:pPr lvl="0">
              <a:defRPr/>
            </a:pPr>
            <a:r>
              <a:rPr lang="en-US" altLang="ko-KR" sz="4600">
                <a:solidFill>
                  <a:srgbClr val="BAFF1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수익 예측 기반</a:t>
            </a:r>
            <a:r>
              <a:rPr lang="en-US" altLang="ko-KR" sz="46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귀농 추천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1088" y="4808612"/>
            <a:ext cx="3522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WYC(What’s Your </a:t>
            </a:r>
            <a:r>
              <a:rPr lang="en-US" altLang="ko-KR" dirty="0" smtClean="0"/>
              <a:t>Code?)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김상호 </a:t>
            </a:r>
            <a:r>
              <a:rPr lang="ko-KR" altLang="en-US" dirty="0" smtClean="0"/>
              <a:t>김성민 김재현 최기영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82696" y="3245741"/>
            <a:ext cx="1761368" cy="366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 smtClean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화면 설계서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5791" y="303137"/>
            <a:ext cx="11732381" cy="625928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850312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659052"/>
        </p:xfrm>
        <a:graphic>
          <a:graphicData uri="http://schemas.openxmlformats.org/drawingml/2006/table">
            <a:tbl>
              <a:tblPr firstRow="1" bandRow="1"/>
              <a:tblGrid>
                <a:gridCol w="758671"/>
                <a:gridCol w="2402175"/>
              </a:tblGrid>
              <a:tr h="371409">
                <a:tc gridSpan="2"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69846"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  <a:endParaRPr kumimoji="0" lang="ko-KR" altLang="en-US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해당 지역에서 추천되는 농작물의 매출액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운영비용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생산량에 대한 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5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년간 추이 그래프 제공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371409"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  <a:endParaRPr kumimoji="0" lang="ko-KR" altLang="en-US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그래프에 대한 해석 정보를 제공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371409"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  <a:endParaRPr kumimoji="0" lang="en-US" altLang="ko-KR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매출예측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(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농작물우선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)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페이지로 이동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371409"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4</a:t>
                      </a:r>
                      <a:endParaRPr kumimoji="0" lang="en-US" altLang="ko-KR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비용조회 페이지로 이동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371409"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5</a:t>
                      </a:r>
                      <a:endParaRPr kumimoji="0" lang="en-US" altLang="ko-KR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수익계싼 페이지로 이동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추천서비스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6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505406" y="3253905"/>
            <a:ext cx="260347" cy="2585149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13" name="가로 글상자 12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104" y="1655445"/>
            <a:ext cx="8133435" cy="3382840"/>
          </a:xfrm>
          <a:prstGeom prst="rect">
            <a:avLst/>
          </a:prstGeom>
        </p:spPr>
      </p:pic>
      <p:sp>
        <p:nvSpPr>
          <p:cNvPr id="15" name="가로 글상자 14"/>
          <p:cNvSpPr txBox="1"/>
          <p:nvPr/>
        </p:nvSpPr>
        <p:spPr>
          <a:xfrm>
            <a:off x="14110335" y="2095499"/>
            <a:ext cx="251236" cy="36004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7557" y="5038285"/>
            <a:ext cx="7866529" cy="119548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38304" y="6233774"/>
            <a:ext cx="1402872" cy="321668"/>
          </a:xfrm>
          <a:prstGeom prst="rect">
            <a:avLst/>
          </a:prstGeom>
          <a:solidFill>
            <a:srgbClr val="ffffff"/>
          </a:solidFill>
          <a:ln>
            <a:solidFill>
              <a:srgbClr val="3e6b2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rgbClr val="008000"/>
                </a:solidFill>
              </a:rPr>
              <a:t>매출분석</a:t>
            </a:r>
            <a:endParaRPr lang="ko-KR" altLang="en-US">
              <a:solidFill>
                <a:srgbClr val="008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80059" y="6233774"/>
            <a:ext cx="1402872" cy="321668"/>
          </a:xfrm>
          <a:prstGeom prst="rect">
            <a:avLst/>
          </a:prstGeom>
          <a:solidFill>
            <a:srgbClr val="ffffff"/>
          </a:solidFill>
          <a:ln>
            <a:solidFill>
              <a:srgbClr val="3e6b2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008000"/>
                </a:solidFill>
              </a:rPr>
              <a:t>비용조회</a:t>
            </a:r>
            <a:endParaRPr lang="ko-KR" altLang="en-US">
              <a:solidFill>
                <a:srgbClr val="008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10086" y="6233774"/>
            <a:ext cx="1402872" cy="321668"/>
          </a:xfrm>
          <a:prstGeom prst="rect">
            <a:avLst/>
          </a:prstGeom>
          <a:solidFill>
            <a:srgbClr val="ffffff"/>
          </a:solidFill>
          <a:ln>
            <a:solidFill>
              <a:srgbClr val="3e6b2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008000"/>
                </a:solidFill>
              </a:rPr>
              <a:t>수익계산</a:t>
            </a:r>
            <a:endParaRPr lang="ko-KR" altLang="en-US">
              <a:solidFill>
                <a:srgbClr val="008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853869" y="1615702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20064" y="503828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86023" y="6233774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994309" y="6233774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4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624337" y="627048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5</a:t>
            </a:r>
            <a:endParaRPr lang="en-US" altLang="ko-KR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571558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76" cy="1398347"/>
        </p:xfrm>
        <a:graphic>
          <a:graphicData uri="http://schemas.openxmlformats.org/drawingml/2006/table">
            <a:tbl>
              <a:tblPr firstRow="1" bandRow="1"/>
              <a:tblGrid>
                <a:gridCol w="758671"/>
                <a:gridCol w="2402205"/>
              </a:tblGrid>
              <a:tr h="295352">
                <a:tc gridSpan="2">
                  <a:txBody>
                    <a:bodyPr vert="horz" lIns="91424" tIns="45704" rIns="91424" bIns="45704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31748"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marL="91440" marR="91440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ko-KR" altLang="en-US" sz="1400"/>
                        <a:t>농작물 추천 리스트</a:t>
                      </a:r>
                      <a:endParaRPr lang="ko-KR" altLang="en-US" sz="1400"/>
                    </a:p>
                  </a:txBody>
                  <a:tcPr marL="91440" marR="9144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367665"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ko-KR" altLang="en-US" sz="1400"/>
                        <a:t>재배가능지역 리스트 박스</a:t>
                      </a:r>
                      <a:endParaRPr lang="ko-KR" altLang="en-US" sz="1400"/>
                    </a:p>
                  </a:txBody>
                  <a:tcPr marL="91440" marR="9144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367665"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ko-KR" altLang="en-US" sz="1400"/>
                        <a:t>재배가능 지역 시각화 박스</a:t>
                      </a:r>
                      <a:endParaRPr lang="ko-KR" altLang="en-US" sz="1400"/>
                    </a:p>
                  </a:txBody>
                  <a:tcPr marL="91440" marR="9144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 선택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수익 분석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 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285774" y="2230964"/>
            <a:ext cx="60741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매출 확인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농작물 우선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)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7" name="직사각형 36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8" name="가로 글상자 37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39" name="가로 글상자 38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41" name="가로 글상자 40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  <p:pic>
        <p:nvPicPr>
          <p:cNvPr id="42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8775" y="1679260"/>
            <a:ext cx="8577880" cy="1103407"/>
          </a:xfrm>
          <a:prstGeom prst="rect">
            <a:avLst/>
          </a:prstGeom>
        </p:spPr>
      </p:pic>
      <p:sp>
        <p:nvSpPr>
          <p:cNvPr id="43" name="순서도: 처리 17"/>
          <p:cNvSpPr/>
          <p:nvPr/>
        </p:nvSpPr>
        <p:spPr>
          <a:xfrm>
            <a:off x="2985176" y="2060875"/>
            <a:ext cx="2675317" cy="34017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>
                <a:latin typeface="맑은 고딕"/>
              </a:rPr>
              <a:t>매출 확인</a:t>
            </a:r>
            <a:r>
              <a:rPr lang="en-US" altLang="ko-KR" sz="1900" b="1">
                <a:latin typeface="맑은 고딕"/>
              </a:rPr>
              <a:t>(</a:t>
            </a:r>
            <a:r>
              <a:rPr lang="ko-KR" altLang="en-US" sz="1900" b="1">
                <a:latin typeface="맑은 고딕"/>
              </a:rPr>
              <a:t>농작물 우선</a:t>
            </a:r>
            <a:r>
              <a:rPr lang="en-US" altLang="ko-KR" sz="1900" b="1">
                <a:latin typeface="맑은 고딕"/>
              </a:rPr>
              <a:t>)</a:t>
            </a:r>
            <a:endParaRPr lang="en-US" altLang="ko-KR" sz="1900" b="1">
              <a:latin typeface="맑은 고딕"/>
            </a:endParaRPr>
          </a:p>
        </p:txBody>
      </p:sp>
      <p:sp>
        <p:nvSpPr>
          <p:cNvPr id="47" name="순서도: 처리 20"/>
          <p:cNvSpPr/>
          <p:nvPr/>
        </p:nvSpPr>
        <p:spPr>
          <a:xfrm>
            <a:off x="3006709" y="3154388"/>
            <a:ext cx="2632252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농작물별 비용과 정책을</a:t>
            </a:r>
            <a:b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</a:b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간단하게 확인 하세요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48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57647" y="2886542"/>
            <a:ext cx="2538432" cy="271714"/>
          </a:xfrm>
          <a:prstGeom prst="rect">
            <a:avLst/>
          </a:prstGeom>
        </p:spPr>
      </p:pic>
      <p:sp>
        <p:nvSpPr>
          <p:cNvPr id="49" name="순서도: 처리 19"/>
          <p:cNvSpPr/>
          <p:nvPr/>
        </p:nvSpPr>
        <p:spPr>
          <a:xfrm>
            <a:off x="3776432" y="2871360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비용 조회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3e6b23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7" name="직사각형 35"/>
          <p:cNvSpPr/>
          <p:nvPr/>
        </p:nvSpPr>
        <p:spPr>
          <a:xfrm>
            <a:off x="2729468" y="4062813"/>
            <a:ext cx="2744654" cy="2618228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solidFill>
              <a:srgbClr val="f2f2f2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</p:txBody>
      </p:sp>
      <p:sp>
        <p:nvSpPr>
          <p:cNvPr id="88" name="직사각형 36"/>
          <p:cNvSpPr/>
          <p:nvPr/>
        </p:nvSpPr>
        <p:spPr>
          <a:xfrm>
            <a:off x="169299" y="4054695"/>
            <a:ext cx="2463010" cy="262634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solidFill>
              <a:srgbClr val="f2f2f2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</p:txBody>
      </p:sp>
      <p:sp>
        <p:nvSpPr>
          <p:cNvPr id="90" name="타원 43"/>
          <p:cNvSpPr/>
          <p:nvPr/>
        </p:nvSpPr>
        <p:spPr>
          <a:xfrm>
            <a:off x="278965" y="4577767"/>
            <a:ext cx="152215" cy="219075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d9d9d9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1" name="타원 44"/>
          <p:cNvSpPr/>
          <p:nvPr/>
        </p:nvSpPr>
        <p:spPr>
          <a:xfrm>
            <a:off x="278964" y="4943637"/>
            <a:ext cx="152215" cy="219075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d9d9d9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2" name="직사각형 45"/>
          <p:cNvSpPr/>
          <p:nvPr/>
        </p:nvSpPr>
        <p:spPr>
          <a:xfrm>
            <a:off x="411666" y="4558717"/>
            <a:ext cx="802015" cy="300503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rPr>
              <a:t>토마토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</a:endParaRPr>
          </a:p>
        </p:txBody>
      </p:sp>
      <p:sp>
        <p:nvSpPr>
          <p:cNvPr id="93" name="직사각형 46"/>
          <p:cNvSpPr/>
          <p:nvPr/>
        </p:nvSpPr>
        <p:spPr>
          <a:xfrm>
            <a:off x="430765" y="4909723"/>
            <a:ext cx="602934" cy="298547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rPr>
              <a:t>딸기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</a:endParaRPr>
          </a:p>
        </p:txBody>
      </p:sp>
      <p:grpSp>
        <p:nvGrpSpPr>
          <p:cNvPr id="94" name="그룹 47"/>
          <p:cNvGrpSpPr/>
          <p:nvPr/>
        </p:nvGrpSpPr>
        <p:grpSpPr>
          <a:xfrm rot="0">
            <a:off x="278963" y="5252727"/>
            <a:ext cx="578746" cy="307777"/>
            <a:chOff x="287580" y="4600644"/>
            <a:chExt cx="578746" cy="307777"/>
          </a:xfrm>
        </p:grpSpPr>
        <p:sp>
          <p:nvSpPr>
            <p:cNvPr id="95" name="타원 48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96" name="직사각형 49"/>
            <p:cNvSpPr/>
            <p:nvPr/>
          </p:nvSpPr>
          <p:spPr>
            <a:xfrm>
              <a:off x="462475" y="4600643"/>
              <a:ext cx="403851" cy="29844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</a:rPr>
                <a:t>파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endParaRPr>
            </a:p>
          </p:txBody>
        </p:sp>
      </p:grpSp>
      <p:sp>
        <p:nvSpPr>
          <p:cNvPr id="100" name="직사각형 53"/>
          <p:cNvSpPr/>
          <p:nvPr/>
        </p:nvSpPr>
        <p:spPr>
          <a:xfrm>
            <a:off x="5596079" y="4076416"/>
            <a:ext cx="3131526" cy="2604626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solidFill>
              <a:srgbClr val="f2f2f2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</p:txBody>
      </p:sp>
      <p:grpSp>
        <p:nvGrpSpPr>
          <p:cNvPr id="101" name="그룹 55"/>
          <p:cNvGrpSpPr/>
          <p:nvPr/>
        </p:nvGrpSpPr>
        <p:grpSpPr>
          <a:xfrm rot="0">
            <a:off x="278963" y="5605062"/>
            <a:ext cx="754736" cy="307777"/>
            <a:chOff x="287580" y="4600644"/>
            <a:chExt cx="754736" cy="307777"/>
          </a:xfrm>
        </p:grpSpPr>
        <p:sp>
          <p:nvSpPr>
            <p:cNvPr id="102" name="타원 56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3" name="직사각형 57"/>
            <p:cNvSpPr/>
            <p:nvPr/>
          </p:nvSpPr>
          <p:spPr>
            <a:xfrm>
              <a:off x="462475" y="4600643"/>
              <a:ext cx="579841" cy="29853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</a:rPr>
                <a:t>오이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04" name="그룹 58"/>
          <p:cNvGrpSpPr/>
          <p:nvPr/>
        </p:nvGrpSpPr>
        <p:grpSpPr>
          <a:xfrm rot="0">
            <a:off x="278963" y="5990283"/>
            <a:ext cx="754736" cy="307777"/>
            <a:chOff x="287580" y="4600644"/>
            <a:chExt cx="754736" cy="307777"/>
          </a:xfrm>
        </p:grpSpPr>
        <p:sp>
          <p:nvSpPr>
            <p:cNvPr id="105" name="타원 59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6" name="직사각형 60"/>
            <p:cNvSpPr/>
            <p:nvPr/>
          </p:nvSpPr>
          <p:spPr>
            <a:xfrm>
              <a:off x="462475" y="4600644"/>
              <a:ext cx="579841" cy="29768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</a:rPr>
                <a:t>양파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07" name="그룹 61"/>
          <p:cNvGrpSpPr/>
          <p:nvPr/>
        </p:nvGrpSpPr>
        <p:grpSpPr>
          <a:xfrm rot="0">
            <a:off x="278963" y="6373265"/>
            <a:ext cx="1109420" cy="307777"/>
            <a:chOff x="287580" y="4600644"/>
            <a:chExt cx="1109420" cy="307777"/>
          </a:xfrm>
        </p:grpSpPr>
        <p:sp>
          <p:nvSpPr>
            <p:cNvPr id="108" name="타원 62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9" name="직사각형 63"/>
            <p:cNvSpPr/>
            <p:nvPr/>
          </p:nvSpPr>
          <p:spPr>
            <a:xfrm>
              <a:off x="462475" y="4600644"/>
              <a:ext cx="934525" cy="29570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</a:rPr>
                <a:t>복숭아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endParaRPr>
            </a:p>
          </p:txBody>
        </p:sp>
      </p:grpSp>
      <p:sp>
        <p:nvSpPr>
          <p:cNvPr id="122" name="직사각형 31"/>
          <p:cNvSpPr/>
          <p:nvPr/>
        </p:nvSpPr>
        <p:spPr>
          <a:xfrm>
            <a:off x="2729468" y="4062814"/>
            <a:ext cx="2744277" cy="404963"/>
          </a:xfrm>
          <a:prstGeom prst="rect">
            <a:avLst/>
          </a:prstGeom>
          <a:solidFill>
            <a:srgbClr val="ccffcc">
              <a:alpha val="100000"/>
            </a:srgbClr>
          </a:solidFill>
          <a:ln w="19050" cap="flat" cmpd="sng" algn="ctr">
            <a:solidFill>
              <a:srgbClr val="475e9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23" name="직사각형 32"/>
          <p:cNvSpPr/>
          <p:nvPr/>
        </p:nvSpPr>
        <p:spPr>
          <a:xfrm>
            <a:off x="2725567" y="4110790"/>
            <a:ext cx="2748555" cy="29738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rPr>
              <a:t>재배가능지역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</a:endParaRPr>
          </a:p>
        </p:txBody>
      </p:sp>
      <p:sp>
        <p:nvSpPr>
          <p:cNvPr id="125" name=""/>
          <p:cNvSpPr/>
          <p:nvPr/>
        </p:nvSpPr>
        <p:spPr>
          <a:xfrm>
            <a:off x="169299" y="4054695"/>
            <a:ext cx="2463010" cy="35347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b="1">
                <a:solidFill>
                  <a:srgbClr val="bfbfbf"/>
                </a:solidFill>
              </a:rPr>
              <a:t>추천 농작물 리스트</a:t>
            </a:r>
            <a:endParaRPr lang="ko-KR" altLang="en-US" b="1">
              <a:solidFill>
                <a:srgbClr val="bfbfbf"/>
              </a:solidFill>
            </a:endParaRPr>
          </a:p>
        </p:txBody>
      </p:sp>
      <p:sp>
        <p:nvSpPr>
          <p:cNvPr id="126" name="타원 49"/>
          <p:cNvSpPr/>
          <p:nvPr/>
        </p:nvSpPr>
        <p:spPr>
          <a:xfrm>
            <a:off x="5534478" y="397940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7" name="타원 49"/>
          <p:cNvSpPr/>
          <p:nvPr/>
        </p:nvSpPr>
        <p:spPr>
          <a:xfrm>
            <a:off x="2599551" y="3928680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1" name="타원 49"/>
          <p:cNvSpPr/>
          <p:nvPr/>
        </p:nvSpPr>
        <p:spPr>
          <a:xfrm>
            <a:off x="0" y="3947951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76" cy="1545032"/>
        </p:xfrm>
        <a:graphic>
          <a:graphicData uri="http://schemas.openxmlformats.org/drawingml/2006/table">
            <a:tbl>
              <a:tblPr firstRow="1" bandRow="1"/>
              <a:tblGrid>
                <a:gridCol w="758671"/>
                <a:gridCol w="2402205"/>
              </a:tblGrid>
              <a:tr h="295352">
                <a:tc gridSpan="2">
                  <a:txBody>
                    <a:bodyPr vert="horz" lIns="91424" tIns="45704" rIns="91424" bIns="45704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31748"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ko-KR" altLang="en-US" sz="1400"/>
                        <a:t>매출에 대한 시각화정보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그래프</a:t>
                      </a:r>
                      <a:r>
                        <a:rPr lang="en-US" altLang="ko-KR" sz="1400"/>
                        <a:t>)</a:t>
                      </a:r>
                      <a:r>
                        <a:rPr lang="ko-KR" altLang="en-US" sz="1400"/>
                        <a:t>에 대한 모달창 표시 하는 버튼</a:t>
                      </a:r>
                      <a:endParaRPr lang="ko-KR" altLang="en-US" sz="1400"/>
                    </a:p>
                  </a:txBody>
                  <a:tcPr marL="91440" marR="9144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367665"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en-US" altLang="ko-KR"/>
                        <a:t>5</a:t>
                      </a:r>
                      <a:endParaRPr lang="en-US" altLang="ko-KR"/>
                    </a:p>
                  </a:txBody>
                  <a:tcPr marL="91440" marR="91440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ko-KR" altLang="en-US" sz="1400"/>
                        <a:t>예측 매출 정보 히스토리에 저장하는 버튼</a:t>
                      </a:r>
                      <a:endParaRPr lang="ko-KR" altLang="en-US" sz="1400"/>
                    </a:p>
                  </a:txBody>
                  <a:tcPr marL="91440" marR="9144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 선택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수익 분석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 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28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Calibri"/>
              <a:ea typeface="맑은 고딕"/>
              <a:cs typeface="맑은 고딕"/>
            </a:endParaRPr>
          </a:p>
        </p:txBody>
      </p:sp>
      <p:sp>
        <p:nvSpPr>
          <p:cNvPr id="138" name="직사각형 27"/>
          <p:cNvSpPr/>
          <p:nvPr/>
        </p:nvSpPr>
        <p:spPr>
          <a:xfrm>
            <a:off x="161455" y="3290768"/>
            <a:ext cx="8569071" cy="799745"/>
          </a:xfrm>
          <a:prstGeom prst="rect">
            <a:avLst/>
          </a:prstGeom>
          <a:solidFill>
            <a:srgbClr val="d9edd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144" name="모서리가 둥근 직사각형 33"/>
          <p:cNvSpPr/>
          <p:nvPr/>
        </p:nvSpPr>
        <p:spPr>
          <a:xfrm>
            <a:off x="5405228" y="3476625"/>
            <a:ext cx="1043839" cy="428031"/>
          </a:xfrm>
          <a:prstGeom prst="roundRect">
            <a:avLst>
              <a:gd name="adj" fmla="val 16667"/>
            </a:avLst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저장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47" name="모서리가 둥근 직사각형 33"/>
          <p:cNvSpPr/>
          <p:nvPr/>
        </p:nvSpPr>
        <p:spPr>
          <a:xfrm>
            <a:off x="1883700" y="3476625"/>
            <a:ext cx="1104316" cy="428031"/>
          </a:xfrm>
          <a:prstGeom prst="roundRect">
            <a:avLst>
              <a:gd name="adj" fmla="val 16667"/>
            </a:avLst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매출확인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48" name="직사각형 35"/>
          <p:cNvSpPr/>
          <p:nvPr/>
        </p:nvSpPr>
        <p:spPr>
          <a:xfrm>
            <a:off x="2721593" y="1200962"/>
            <a:ext cx="2744654" cy="1658169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solidFill>
              <a:srgbClr val="f2f2f2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</p:txBody>
      </p:sp>
      <p:sp>
        <p:nvSpPr>
          <p:cNvPr id="149" name="직사각형 36"/>
          <p:cNvSpPr/>
          <p:nvPr/>
        </p:nvSpPr>
        <p:spPr>
          <a:xfrm>
            <a:off x="170949" y="1202370"/>
            <a:ext cx="2463010" cy="166628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solidFill>
              <a:srgbClr val="f2f2f2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</p:txBody>
      </p:sp>
      <p:grpSp>
        <p:nvGrpSpPr>
          <p:cNvPr id="154" name="그룹 47"/>
          <p:cNvGrpSpPr/>
          <p:nvPr/>
        </p:nvGrpSpPr>
        <p:grpSpPr>
          <a:xfrm rot="0">
            <a:off x="271088" y="1214564"/>
            <a:ext cx="754736" cy="293655"/>
            <a:chOff x="287580" y="4600643"/>
            <a:chExt cx="754736" cy="293655"/>
          </a:xfrm>
        </p:grpSpPr>
        <p:sp>
          <p:nvSpPr>
            <p:cNvPr id="155" name="타원 48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56" name="직사각형 49"/>
            <p:cNvSpPr/>
            <p:nvPr/>
          </p:nvSpPr>
          <p:spPr>
            <a:xfrm>
              <a:off x="462475" y="4600643"/>
              <a:ext cx="579841" cy="29800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</a:rPr>
                <a:t>고추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endParaRPr>
            </a:p>
          </p:txBody>
        </p:sp>
      </p:grpSp>
      <p:sp>
        <p:nvSpPr>
          <p:cNvPr id="157" name="직사각형 53"/>
          <p:cNvSpPr/>
          <p:nvPr/>
        </p:nvSpPr>
        <p:spPr>
          <a:xfrm>
            <a:off x="5596078" y="1211895"/>
            <a:ext cx="3131526" cy="164456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solidFill>
              <a:srgbClr val="f2f2f2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</p:txBody>
      </p:sp>
      <p:grpSp>
        <p:nvGrpSpPr>
          <p:cNvPr id="158" name="그룹 55"/>
          <p:cNvGrpSpPr/>
          <p:nvPr/>
        </p:nvGrpSpPr>
        <p:grpSpPr>
          <a:xfrm rot="0">
            <a:off x="271088" y="1566900"/>
            <a:ext cx="754736" cy="307777"/>
            <a:chOff x="287580" y="4600644"/>
            <a:chExt cx="754736" cy="307777"/>
          </a:xfrm>
        </p:grpSpPr>
        <p:sp>
          <p:nvSpPr>
            <p:cNvPr id="159" name="타원 56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60" name="직사각형 57"/>
            <p:cNvSpPr/>
            <p:nvPr/>
          </p:nvSpPr>
          <p:spPr>
            <a:xfrm>
              <a:off x="462475" y="4600643"/>
              <a:ext cx="579841" cy="29853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</a:rPr>
                <a:t>키위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61" name="그룹 58"/>
          <p:cNvGrpSpPr/>
          <p:nvPr/>
        </p:nvGrpSpPr>
        <p:grpSpPr>
          <a:xfrm rot="0">
            <a:off x="271088" y="1952121"/>
            <a:ext cx="754736" cy="307777"/>
            <a:chOff x="287580" y="4600644"/>
            <a:chExt cx="754736" cy="307777"/>
          </a:xfrm>
        </p:grpSpPr>
        <p:sp>
          <p:nvSpPr>
            <p:cNvPr id="162" name="타원 59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63" name="직사각형 60"/>
            <p:cNvSpPr/>
            <p:nvPr/>
          </p:nvSpPr>
          <p:spPr>
            <a:xfrm>
              <a:off x="462475" y="4600644"/>
              <a:ext cx="579841" cy="29904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</a:rPr>
                <a:t>쌀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64" name="그룹 61"/>
          <p:cNvGrpSpPr/>
          <p:nvPr/>
        </p:nvGrpSpPr>
        <p:grpSpPr>
          <a:xfrm rot="0">
            <a:off x="271088" y="2362989"/>
            <a:ext cx="1109420" cy="297755"/>
            <a:chOff x="287580" y="4600643"/>
            <a:chExt cx="1109420" cy="297755"/>
          </a:xfrm>
        </p:grpSpPr>
        <p:sp>
          <p:nvSpPr>
            <p:cNvPr id="165" name="타원 62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66" name="직사각형 63"/>
            <p:cNvSpPr/>
            <p:nvPr/>
          </p:nvSpPr>
          <p:spPr>
            <a:xfrm>
              <a:off x="462475" y="4600643"/>
              <a:ext cx="934525" cy="29775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</a:rPr>
                <a:t>마늘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endParaRPr>
            </a:p>
          </p:txBody>
        </p:sp>
      </p:grpSp>
      <p:sp>
        <p:nvSpPr>
          <p:cNvPr id="173" name="직사각형 11"/>
          <p:cNvSpPr/>
          <p:nvPr/>
        </p:nvSpPr>
        <p:spPr>
          <a:xfrm>
            <a:off x="151387" y="5137523"/>
            <a:ext cx="8588244" cy="1229767"/>
          </a:xfrm>
          <a:prstGeom prst="rect">
            <a:avLst/>
          </a:prstGeom>
          <a:solidFill>
            <a:srgbClr val="294717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74" name="직사각형 12"/>
          <p:cNvSpPr/>
          <p:nvPr/>
        </p:nvSpPr>
        <p:spPr>
          <a:xfrm>
            <a:off x="160882" y="6367291"/>
            <a:ext cx="8578472" cy="344170"/>
          </a:xfrm>
          <a:prstGeom prst="rect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75" name="가로 글상자 13"/>
          <p:cNvSpPr txBox="1"/>
          <p:nvPr/>
        </p:nvSpPr>
        <p:spPr>
          <a:xfrm>
            <a:off x="160881" y="5137523"/>
            <a:ext cx="2076389" cy="756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Our Office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서울시 마포구 신촌로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104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 그린컴퓨터</a:t>
            </a:r>
            <a:endPara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02-715-2111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http://sinchon.greenart.co.kr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76" name="가로 글상자 14"/>
          <p:cNvSpPr txBox="1"/>
          <p:nvPr/>
        </p:nvSpPr>
        <p:spPr>
          <a:xfrm>
            <a:off x="3313021" y="5222695"/>
            <a:ext cx="1304549" cy="1033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Quick Links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추천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비용 조회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수익 확인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정부지원 정책들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지역축제 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문화행사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77" name="가로 글상자 15"/>
          <p:cNvSpPr txBox="1"/>
          <p:nvPr/>
        </p:nvSpPr>
        <p:spPr>
          <a:xfrm>
            <a:off x="5950599" y="5184730"/>
            <a:ext cx="1442020" cy="1071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Business Hours</a:t>
            </a:r>
            <a:endPara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Monday-Friday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09:30 am - 06:20 pm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Saturday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Sunday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78" name="타원 16"/>
          <p:cNvSpPr/>
          <p:nvPr/>
        </p:nvSpPr>
        <p:spPr>
          <a:xfrm>
            <a:off x="424907" y="5967559"/>
            <a:ext cx="490195" cy="267652"/>
          </a:xfrm>
          <a:prstGeom prst="ellipse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Git</a:t>
            </a:r>
            <a:endPara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79" name="가로 글상자 17"/>
          <p:cNvSpPr txBox="1"/>
          <p:nvPr/>
        </p:nvSpPr>
        <p:spPr>
          <a:xfrm>
            <a:off x="424907" y="6389540"/>
            <a:ext cx="3882856" cy="271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ⓒ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WYC - Turning to Farm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 All Right Reserved.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80" name="가로 글상자 18"/>
          <p:cNvSpPr txBox="1"/>
          <p:nvPr/>
        </p:nvSpPr>
        <p:spPr>
          <a:xfrm>
            <a:off x="5785197" y="6367291"/>
            <a:ext cx="2728067" cy="317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Designed by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Team WYC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759e31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81" name="타원 49"/>
          <p:cNvSpPr/>
          <p:nvPr/>
        </p:nvSpPr>
        <p:spPr>
          <a:xfrm>
            <a:off x="5279213" y="330298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2" name="타원 49"/>
          <p:cNvSpPr/>
          <p:nvPr/>
        </p:nvSpPr>
        <p:spPr>
          <a:xfrm>
            <a:off x="1757684" y="330298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76" cy="1550747"/>
        </p:xfrm>
        <a:graphic>
          <a:graphicData uri="http://schemas.openxmlformats.org/drawingml/2006/table">
            <a:tbl>
              <a:tblPr firstRow="1" bandRow="1"/>
              <a:tblGrid>
                <a:gridCol w="758671"/>
                <a:gridCol w="2402205"/>
              </a:tblGrid>
              <a:tr h="295352">
                <a:tc gridSpan="2">
                  <a:txBody>
                    <a:bodyPr vert="horz" lIns="91424" tIns="45704" rIns="91424" bIns="45704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31748"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marL="91440" marR="91440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ko-KR" altLang="en-US" sz="1400"/>
                        <a:t>작물 클릭시 재배가능 지역리스트와 지도 시각화</a:t>
                      </a:r>
                      <a:endParaRPr lang="ko-KR" altLang="en-US" sz="1400"/>
                    </a:p>
                  </a:txBody>
                  <a:tcPr marL="91440" marR="9144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367665"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ko-KR" altLang="en-US" sz="1400"/>
                        <a:t>재배가능지역 리스트 박스</a:t>
                      </a:r>
                      <a:endParaRPr lang="ko-KR" altLang="en-US" sz="1400"/>
                    </a:p>
                  </a:txBody>
                  <a:tcPr marL="91440" marR="9144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367665"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ko-KR" altLang="en-US" sz="1400"/>
                        <a:t>재배가능 지역 시각화 박스</a:t>
                      </a:r>
                      <a:endParaRPr lang="ko-KR" altLang="en-US" sz="1400"/>
                    </a:p>
                  </a:txBody>
                  <a:tcPr marL="91440" marR="9144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 선택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수익 분석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 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285774" y="2230964"/>
            <a:ext cx="60741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매출 확인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농작물 우선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)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7" name="직사각형 36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8" name="가로 글상자 37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39" name="가로 글상자 38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41" name="가로 글상자 40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  <p:pic>
        <p:nvPicPr>
          <p:cNvPr id="42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8775" y="1679260"/>
            <a:ext cx="8577880" cy="1103407"/>
          </a:xfrm>
          <a:prstGeom prst="rect">
            <a:avLst/>
          </a:prstGeom>
        </p:spPr>
      </p:pic>
      <p:sp>
        <p:nvSpPr>
          <p:cNvPr id="43" name="순서도: 처리 17"/>
          <p:cNvSpPr/>
          <p:nvPr/>
        </p:nvSpPr>
        <p:spPr>
          <a:xfrm>
            <a:off x="2985176" y="2060875"/>
            <a:ext cx="2675317" cy="34017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>
                <a:latin typeface="맑은 고딕"/>
              </a:rPr>
              <a:t>매출 확인</a:t>
            </a:r>
            <a:r>
              <a:rPr lang="en-US" altLang="ko-KR" sz="1900" b="1">
                <a:latin typeface="맑은 고딕"/>
              </a:rPr>
              <a:t>(</a:t>
            </a:r>
            <a:r>
              <a:rPr lang="ko-KR" altLang="en-US" sz="1900" b="1">
                <a:latin typeface="맑은 고딕"/>
              </a:rPr>
              <a:t>농작물 우선</a:t>
            </a:r>
            <a:r>
              <a:rPr lang="en-US" altLang="ko-KR" sz="1900" b="1">
                <a:latin typeface="맑은 고딕"/>
              </a:rPr>
              <a:t>)</a:t>
            </a:r>
            <a:endParaRPr lang="en-US" altLang="ko-KR" sz="1900" b="1">
              <a:latin typeface="맑은 고딕"/>
            </a:endParaRPr>
          </a:p>
        </p:txBody>
      </p:sp>
      <p:sp>
        <p:nvSpPr>
          <p:cNvPr id="47" name="순서도: 처리 20"/>
          <p:cNvSpPr/>
          <p:nvPr/>
        </p:nvSpPr>
        <p:spPr>
          <a:xfrm>
            <a:off x="3006709" y="3154388"/>
            <a:ext cx="2632252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농작물별 비용과 정책을</a:t>
            </a:r>
            <a:b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</a:b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간단하게 확인 하세요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48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57647" y="2886542"/>
            <a:ext cx="2538432" cy="271714"/>
          </a:xfrm>
          <a:prstGeom prst="rect">
            <a:avLst/>
          </a:prstGeom>
        </p:spPr>
      </p:pic>
      <p:sp>
        <p:nvSpPr>
          <p:cNvPr id="49" name="순서도: 처리 19"/>
          <p:cNvSpPr/>
          <p:nvPr/>
        </p:nvSpPr>
        <p:spPr>
          <a:xfrm>
            <a:off x="3776432" y="2871360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비용 조회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3e6b23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7" name="직사각형 35"/>
          <p:cNvSpPr/>
          <p:nvPr/>
        </p:nvSpPr>
        <p:spPr>
          <a:xfrm>
            <a:off x="2729468" y="4062813"/>
            <a:ext cx="2744654" cy="2618228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solidFill>
              <a:srgbClr val="f2f2f2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</p:txBody>
      </p:sp>
      <p:sp>
        <p:nvSpPr>
          <p:cNvPr id="88" name="직사각형 36"/>
          <p:cNvSpPr/>
          <p:nvPr/>
        </p:nvSpPr>
        <p:spPr>
          <a:xfrm>
            <a:off x="169299" y="4054695"/>
            <a:ext cx="2463010" cy="262634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solidFill>
              <a:srgbClr val="f2f2f2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</p:txBody>
      </p:sp>
      <p:sp>
        <p:nvSpPr>
          <p:cNvPr id="90" name="타원 43"/>
          <p:cNvSpPr/>
          <p:nvPr/>
        </p:nvSpPr>
        <p:spPr>
          <a:xfrm>
            <a:off x="278965" y="4577767"/>
            <a:ext cx="152215" cy="219075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d9d9d9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1" name="타원 44"/>
          <p:cNvSpPr/>
          <p:nvPr/>
        </p:nvSpPr>
        <p:spPr>
          <a:xfrm>
            <a:off x="278964" y="4943637"/>
            <a:ext cx="152215" cy="219075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d9d9d9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2" name="직사각형 45"/>
          <p:cNvSpPr/>
          <p:nvPr/>
        </p:nvSpPr>
        <p:spPr>
          <a:xfrm>
            <a:off x="411666" y="4558717"/>
            <a:ext cx="802015" cy="300503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rPr>
              <a:t>토마토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</a:endParaRPr>
          </a:p>
        </p:txBody>
      </p:sp>
      <p:sp>
        <p:nvSpPr>
          <p:cNvPr id="93" name="직사각형 46"/>
          <p:cNvSpPr/>
          <p:nvPr/>
        </p:nvSpPr>
        <p:spPr>
          <a:xfrm>
            <a:off x="430765" y="4909723"/>
            <a:ext cx="602934" cy="298547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rPr>
              <a:t>딸기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</a:endParaRPr>
          </a:p>
        </p:txBody>
      </p:sp>
      <p:grpSp>
        <p:nvGrpSpPr>
          <p:cNvPr id="94" name="그룹 47"/>
          <p:cNvGrpSpPr/>
          <p:nvPr/>
        </p:nvGrpSpPr>
        <p:grpSpPr>
          <a:xfrm rot="0">
            <a:off x="278963" y="5252727"/>
            <a:ext cx="578746" cy="307777"/>
            <a:chOff x="287580" y="4600644"/>
            <a:chExt cx="578746" cy="307777"/>
          </a:xfrm>
        </p:grpSpPr>
        <p:sp>
          <p:nvSpPr>
            <p:cNvPr id="95" name="타원 48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96" name="직사각형 49"/>
            <p:cNvSpPr/>
            <p:nvPr/>
          </p:nvSpPr>
          <p:spPr>
            <a:xfrm>
              <a:off x="462475" y="4600643"/>
              <a:ext cx="403851" cy="29844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</a:rPr>
                <a:t>파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endParaRPr>
            </a:p>
          </p:txBody>
        </p:sp>
      </p:grpSp>
      <p:sp>
        <p:nvSpPr>
          <p:cNvPr id="100" name="직사각형 53"/>
          <p:cNvSpPr/>
          <p:nvPr/>
        </p:nvSpPr>
        <p:spPr>
          <a:xfrm>
            <a:off x="5596079" y="4076416"/>
            <a:ext cx="3131526" cy="2604626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solidFill>
              <a:srgbClr val="f2f2f2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</p:txBody>
      </p:sp>
      <p:grpSp>
        <p:nvGrpSpPr>
          <p:cNvPr id="101" name="그룹 55"/>
          <p:cNvGrpSpPr/>
          <p:nvPr/>
        </p:nvGrpSpPr>
        <p:grpSpPr>
          <a:xfrm rot="0">
            <a:off x="278963" y="5605062"/>
            <a:ext cx="754736" cy="307777"/>
            <a:chOff x="287580" y="4600644"/>
            <a:chExt cx="754736" cy="307777"/>
          </a:xfrm>
        </p:grpSpPr>
        <p:sp>
          <p:nvSpPr>
            <p:cNvPr id="102" name="타원 56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3" name="직사각형 57"/>
            <p:cNvSpPr/>
            <p:nvPr/>
          </p:nvSpPr>
          <p:spPr>
            <a:xfrm>
              <a:off x="462475" y="4600643"/>
              <a:ext cx="579841" cy="29853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</a:rPr>
                <a:t>오이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04" name="그룹 58"/>
          <p:cNvGrpSpPr/>
          <p:nvPr/>
        </p:nvGrpSpPr>
        <p:grpSpPr>
          <a:xfrm rot="0">
            <a:off x="278963" y="5990283"/>
            <a:ext cx="754736" cy="307777"/>
            <a:chOff x="287580" y="4600644"/>
            <a:chExt cx="754736" cy="307777"/>
          </a:xfrm>
        </p:grpSpPr>
        <p:sp>
          <p:nvSpPr>
            <p:cNvPr id="105" name="타원 59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6" name="직사각형 60"/>
            <p:cNvSpPr/>
            <p:nvPr/>
          </p:nvSpPr>
          <p:spPr>
            <a:xfrm>
              <a:off x="462475" y="4600644"/>
              <a:ext cx="579841" cy="29768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</a:rPr>
                <a:t>양파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07" name="그룹 61"/>
          <p:cNvGrpSpPr/>
          <p:nvPr/>
        </p:nvGrpSpPr>
        <p:grpSpPr>
          <a:xfrm rot="0">
            <a:off x="278963" y="6373265"/>
            <a:ext cx="1109420" cy="307777"/>
            <a:chOff x="287580" y="4600644"/>
            <a:chExt cx="1109420" cy="307777"/>
          </a:xfrm>
        </p:grpSpPr>
        <p:sp>
          <p:nvSpPr>
            <p:cNvPr id="108" name="타원 62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9" name="직사각형 63"/>
            <p:cNvSpPr/>
            <p:nvPr/>
          </p:nvSpPr>
          <p:spPr>
            <a:xfrm>
              <a:off x="462475" y="4600644"/>
              <a:ext cx="934525" cy="29570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</a:rPr>
                <a:t>복숭아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endParaRPr>
            </a:p>
          </p:txBody>
        </p:sp>
      </p:grpSp>
      <p:sp>
        <p:nvSpPr>
          <p:cNvPr id="125" name=""/>
          <p:cNvSpPr/>
          <p:nvPr/>
        </p:nvSpPr>
        <p:spPr>
          <a:xfrm>
            <a:off x="169299" y="4054695"/>
            <a:ext cx="2463010" cy="35347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b="1">
                <a:solidFill>
                  <a:srgbClr val="bfbfbf"/>
                </a:solidFill>
              </a:rPr>
              <a:t>추천 농작물 리스트</a:t>
            </a:r>
            <a:endParaRPr lang="ko-KR" altLang="en-US" b="1">
              <a:solidFill>
                <a:srgbClr val="bfbfbf"/>
              </a:solidFill>
            </a:endParaRPr>
          </a:p>
        </p:txBody>
      </p:sp>
      <p:sp>
        <p:nvSpPr>
          <p:cNvPr id="126" name="타원 49"/>
          <p:cNvSpPr/>
          <p:nvPr/>
        </p:nvSpPr>
        <p:spPr>
          <a:xfrm>
            <a:off x="5534478" y="397940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도넛 67"/>
          <p:cNvSpPr/>
          <p:nvPr/>
        </p:nvSpPr>
        <p:spPr>
          <a:xfrm>
            <a:off x="278963" y="4577767"/>
            <a:ext cx="151802" cy="216194"/>
          </a:xfrm>
          <a:prstGeom prst="donut">
            <a:avLst>
              <a:gd name="adj" fmla="val 32053"/>
            </a:avLst>
          </a:prstGeom>
          <a:solidFill>
            <a:srgbClr val="00b05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29" name="직사각형 50"/>
          <p:cNvSpPr/>
          <p:nvPr/>
        </p:nvSpPr>
        <p:spPr>
          <a:xfrm>
            <a:off x="2737727" y="4043597"/>
            <a:ext cx="2736031" cy="2100574"/>
          </a:xfrm>
          <a:prstGeom prst="rect">
            <a:avLst/>
          </a:prstGeom>
          <a:solidFill>
            <a:srgbClr val="ccffcc">
              <a:alpha val="100000"/>
            </a:srgbClr>
          </a:solidFill>
          <a:ln w="19050" cap="flat" cmpd="sng" algn="ctr">
            <a:solidFill>
              <a:srgbClr val="475e9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0" name="직사각형 51"/>
          <p:cNvSpPr/>
          <p:nvPr/>
        </p:nvSpPr>
        <p:spPr>
          <a:xfrm>
            <a:off x="2733826" y="4091572"/>
            <a:ext cx="2740296" cy="1935848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rPr>
              <a:t>재배가능지역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rPr>
              <a:t>나주시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rPr>
              <a:t>고흥군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rPr>
              <a:t>장성군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rPr>
              <a:t>화순군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</a:endParaRPr>
          </a:p>
        </p:txBody>
      </p:sp>
      <p:cxnSp>
        <p:nvCxnSpPr>
          <p:cNvPr id="131" name="직선 연결선 69"/>
          <p:cNvCxnSpPr/>
          <p:nvPr/>
        </p:nvCxnSpPr>
        <p:spPr>
          <a:xfrm>
            <a:off x="2737727" y="4383676"/>
            <a:ext cx="2736031" cy="0"/>
          </a:xfrm>
          <a:prstGeom prst="line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</a:ln>
        </p:spPr>
      </p:cxnSp>
      <p:cxnSp>
        <p:nvCxnSpPr>
          <p:cNvPr id="132" name="직선 연결선 70"/>
          <p:cNvCxnSpPr/>
          <p:nvPr/>
        </p:nvCxnSpPr>
        <p:spPr>
          <a:xfrm flipV="1">
            <a:off x="2754785" y="4731993"/>
            <a:ext cx="2718973" cy="7552"/>
          </a:xfrm>
          <a:prstGeom prst="line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</a:ln>
        </p:spPr>
      </p:cxnSp>
      <p:cxnSp>
        <p:nvCxnSpPr>
          <p:cNvPr id="133" name="직선 연결선 71"/>
          <p:cNvCxnSpPr/>
          <p:nvPr/>
        </p:nvCxnSpPr>
        <p:spPr>
          <a:xfrm>
            <a:off x="2729468" y="5161765"/>
            <a:ext cx="2744290" cy="10472"/>
          </a:xfrm>
          <a:prstGeom prst="line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</a:ln>
        </p:spPr>
      </p:cxnSp>
      <p:cxnSp>
        <p:nvCxnSpPr>
          <p:cNvPr id="134" name="직선 연결선 72"/>
          <p:cNvCxnSpPr/>
          <p:nvPr/>
        </p:nvCxnSpPr>
        <p:spPr>
          <a:xfrm>
            <a:off x="2737726" y="5605062"/>
            <a:ext cx="2736032" cy="0"/>
          </a:xfrm>
          <a:prstGeom prst="line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</a:ln>
        </p:spPr>
      </p:cxnSp>
      <p:pic>
        <p:nvPicPr>
          <p:cNvPr id="135" name="그림 7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96962" y="4596007"/>
            <a:ext cx="2329760" cy="1931146"/>
          </a:xfrm>
          <a:prstGeom prst="rect">
            <a:avLst/>
          </a:prstGeom>
        </p:spPr>
      </p:pic>
      <p:sp>
        <p:nvSpPr>
          <p:cNvPr id="136" name="직사각형 74"/>
          <p:cNvSpPr/>
          <p:nvPr/>
        </p:nvSpPr>
        <p:spPr>
          <a:xfrm>
            <a:off x="6235146" y="4158753"/>
            <a:ext cx="1853392" cy="367333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rPr>
              <a:t>토마토의 수확량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</a:endParaRPr>
          </a:p>
        </p:txBody>
      </p:sp>
      <p:sp>
        <p:nvSpPr>
          <p:cNvPr id="137" name=""/>
          <p:cNvSpPr/>
          <p:nvPr/>
        </p:nvSpPr>
        <p:spPr>
          <a:xfrm>
            <a:off x="168775" y="4558717"/>
            <a:ext cx="399561" cy="3005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8" name=""/>
          <p:cNvSpPr/>
          <p:nvPr/>
        </p:nvSpPr>
        <p:spPr>
          <a:xfrm>
            <a:off x="2599551" y="3960668"/>
            <a:ext cx="5967648" cy="2566486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7" name="타원 49"/>
          <p:cNvSpPr/>
          <p:nvPr/>
        </p:nvSpPr>
        <p:spPr>
          <a:xfrm>
            <a:off x="2599551" y="3928680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1" name="타원 49"/>
          <p:cNvSpPr/>
          <p:nvPr/>
        </p:nvSpPr>
        <p:spPr>
          <a:xfrm>
            <a:off x="103041" y="443270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76" cy="1176887"/>
        </p:xfrm>
        <a:graphic>
          <a:graphicData uri="http://schemas.openxmlformats.org/drawingml/2006/table">
            <a:tbl>
              <a:tblPr firstRow="1" bandRow="1"/>
              <a:tblGrid>
                <a:gridCol w="758671"/>
                <a:gridCol w="2402205"/>
              </a:tblGrid>
              <a:tr h="234617">
                <a:tc gridSpan="2">
                  <a:txBody>
                    <a:bodyPr vert="horz" lIns="91424" tIns="45704" rIns="91424" bIns="45704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418676"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ko-KR" altLang="en-US" sz="1400"/>
                        <a:t>예상 매출액 정보 및 시각화 모달창으로 이동</a:t>
                      </a:r>
                      <a:endParaRPr lang="ko-KR" altLang="en-US" sz="1400"/>
                    </a:p>
                  </a:txBody>
                  <a:tcPr marL="91440" marR="9144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365389"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en-US" altLang="ko-KR"/>
                        <a:t>5</a:t>
                      </a:r>
                      <a:endParaRPr lang="en-US" altLang="ko-KR"/>
                    </a:p>
                  </a:txBody>
                  <a:tcPr marL="91440" marR="91440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ko-KR" altLang="en-US" sz="1400"/>
                        <a:t>매출 예상액 히스토리 저장</a:t>
                      </a:r>
                      <a:endParaRPr lang="ko-KR" altLang="en-US" sz="1400"/>
                    </a:p>
                  </a:txBody>
                  <a:tcPr marL="91440" marR="9144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 선택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수익 분석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 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28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Calibri"/>
              <a:ea typeface="맑은 고딕"/>
              <a:cs typeface="맑은 고딕"/>
            </a:endParaRPr>
          </a:p>
        </p:txBody>
      </p:sp>
      <p:sp>
        <p:nvSpPr>
          <p:cNvPr id="138" name="직사각형 27"/>
          <p:cNvSpPr/>
          <p:nvPr/>
        </p:nvSpPr>
        <p:spPr>
          <a:xfrm>
            <a:off x="161455" y="3290768"/>
            <a:ext cx="8569071" cy="799745"/>
          </a:xfrm>
          <a:prstGeom prst="rect">
            <a:avLst/>
          </a:prstGeom>
          <a:solidFill>
            <a:srgbClr val="d9edd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144" name="모서리가 둥근 직사각형 33"/>
          <p:cNvSpPr/>
          <p:nvPr/>
        </p:nvSpPr>
        <p:spPr>
          <a:xfrm>
            <a:off x="5405228" y="3476625"/>
            <a:ext cx="1043839" cy="428031"/>
          </a:xfrm>
          <a:prstGeom prst="roundRect">
            <a:avLst>
              <a:gd name="adj" fmla="val 16667"/>
            </a:avLst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저장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47" name="모서리가 둥근 직사각형 33"/>
          <p:cNvSpPr/>
          <p:nvPr/>
        </p:nvSpPr>
        <p:spPr>
          <a:xfrm>
            <a:off x="1883700" y="3476625"/>
            <a:ext cx="1104316" cy="428031"/>
          </a:xfrm>
          <a:prstGeom prst="roundRect">
            <a:avLst>
              <a:gd name="adj" fmla="val 16667"/>
            </a:avLst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매출확인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48" name="직사각형 35"/>
          <p:cNvSpPr/>
          <p:nvPr/>
        </p:nvSpPr>
        <p:spPr>
          <a:xfrm>
            <a:off x="2721593" y="1200962"/>
            <a:ext cx="2744654" cy="1658169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solidFill>
              <a:srgbClr val="f2f2f2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</p:txBody>
      </p:sp>
      <p:sp>
        <p:nvSpPr>
          <p:cNvPr id="149" name="직사각형 36"/>
          <p:cNvSpPr/>
          <p:nvPr/>
        </p:nvSpPr>
        <p:spPr>
          <a:xfrm>
            <a:off x="170949" y="1202370"/>
            <a:ext cx="2463010" cy="166628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solidFill>
              <a:srgbClr val="f2f2f2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</p:txBody>
      </p:sp>
      <p:grpSp>
        <p:nvGrpSpPr>
          <p:cNvPr id="154" name="그룹 47"/>
          <p:cNvGrpSpPr/>
          <p:nvPr/>
        </p:nvGrpSpPr>
        <p:grpSpPr>
          <a:xfrm rot="0">
            <a:off x="271088" y="1214564"/>
            <a:ext cx="754736" cy="293655"/>
            <a:chOff x="287580" y="4600643"/>
            <a:chExt cx="754736" cy="293655"/>
          </a:xfrm>
        </p:grpSpPr>
        <p:sp>
          <p:nvSpPr>
            <p:cNvPr id="155" name="타원 48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56" name="직사각형 49"/>
            <p:cNvSpPr/>
            <p:nvPr/>
          </p:nvSpPr>
          <p:spPr>
            <a:xfrm>
              <a:off x="462475" y="4600643"/>
              <a:ext cx="579841" cy="29800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</a:rPr>
                <a:t>고추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endParaRPr>
            </a:p>
          </p:txBody>
        </p:sp>
      </p:grpSp>
      <p:sp>
        <p:nvSpPr>
          <p:cNvPr id="157" name="직사각형 53"/>
          <p:cNvSpPr/>
          <p:nvPr/>
        </p:nvSpPr>
        <p:spPr>
          <a:xfrm>
            <a:off x="5596078" y="1211895"/>
            <a:ext cx="3131526" cy="164456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solidFill>
              <a:srgbClr val="f2f2f2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a6a6a6"/>
              </a:solidFill>
              <a:latin typeface="Calibri"/>
              <a:ea typeface="맑은 고딕"/>
            </a:endParaRPr>
          </a:p>
        </p:txBody>
      </p:sp>
      <p:grpSp>
        <p:nvGrpSpPr>
          <p:cNvPr id="158" name="그룹 55"/>
          <p:cNvGrpSpPr/>
          <p:nvPr/>
        </p:nvGrpSpPr>
        <p:grpSpPr>
          <a:xfrm rot="0">
            <a:off x="271088" y="1566900"/>
            <a:ext cx="754736" cy="307777"/>
            <a:chOff x="287580" y="4600644"/>
            <a:chExt cx="754736" cy="307777"/>
          </a:xfrm>
        </p:grpSpPr>
        <p:sp>
          <p:nvSpPr>
            <p:cNvPr id="159" name="타원 56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60" name="직사각형 57"/>
            <p:cNvSpPr/>
            <p:nvPr/>
          </p:nvSpPr>
          <p:spPr>
            <a:xfrm>
              <a:off x="462475" y="4600643"/>
              <a:ext cx="579841" cy="29853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</a:rPr>
                <a:t>키위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61" name="그룹 58"/>
          <p:cNvGrpSpPr/>
          <p:nvPr/>
        </p:nvGrpSpPr>
        <p:grpSpPr>
          <a:xfrm rot="0">
            <a:off x="271088" y="1952121"/>
            <a:ext cx="754736" cy="307777"/>
            <a:chOff x="287580" y="4600644"/>
            <a:chExt cx="754736" cy="307777"/>
          </a:xfrm>
        </p:grpSpPr>
        <p:sp>
          <p:nvSpPr>
            <p:cNvPr id="162" name="타원 59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63" name="직사각형 60"/>
            <p:cNvSpPr/>
            <p:nvPr/>
          </p:nvSpPr>
          <p:spPr>
            <a:xfrm>
              <a:off x="462475" y="4600644"/>
              <a:ext cx="579841" cy="29904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</a:rPr>
                <a:t>쌀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64" name="그룹 61"/>
          <p:cNvGrpSpPr/>
          <p:nvPr/>
        </p:nvGrpSpPr>
        <p:grpSpPr>
          <a:xfrm rot="0">
            <a:off x="271088" y="2362989"/>
            <a:ext cx="1109420" cy="297755"/>
            <a:chOff x="287580" y="4600643"/>
            <a:chExt cx="1109420" cy="297755"/>
          </a:xfrm>
        </p:grpSpPr>
        <p:sp>
          <p:nvSpPr>
            <p:cNvPr id="165" name="타원 62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66" name="직사각형 63"/>
            <p:cNvSpPr/>
            <p:nvPr/>
          </p:nvSpPr>
          <p:spPr>
            <a:xfrm>
              <a:off x="462475" y="4600643"/>
              <a:ext cx="934525" cy="29775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</a:rPr>
                <a:t>마늘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</a:endParaRPr>
            </a:p>
          </p:txBody>
        </p:sp>
      </p:grpSp>
      <p:sp>
        <p:nvSpPr>
          <p:cNvPr id="173" name="직사각형 11"/>
          <p:cNvSpPr/>
          <p:nvPr/>
        </p:nvSpPr>
        <p:spPr>
          <a:xfrm>
            <a:off x="151387" y="5137523"/>
            <a:ext cx="8588244" cy="1229767"/>
          </a:xfrm>
          <a:prstGeom prst="rect">
            <a:avLst/>
          </a:prstGeom>
          <a:solidFill>
            <a:srgbClr val="294717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74" name="직사각형 12"/>
          <p:cNvSpPr/>
          <p:nvPr/>
        </p:nvSpPr>
        <p:spPr>
          <a:xfrm>
            <a:off x="160882" y="6367291"/>
            <a:ext cx="8578472" cy="344170"/>
          </a:xfrm>
          <a:prstGeom prst="rect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75" name="가로 글상자 13"/>
          <p:cNvSpPr txBox="1"/>
          <p:nvPr/>
        </p:nvSpPr>
        <p:spPr>
          <a:xfrm>
            <a:off x="160881" y="5137523"/>
            <a:ext cx="2076389" cy="756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Our Office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서울시 마포구 신촌로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104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 그린컴퓨터</a:t>
            </a:r>
            <a:endPara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02-715-2111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http://sinchon.greenart.co.kr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76" name="가로 글상자 14"/>
          <p:cNvSpPr txBox="1"/>
          <p:nvPr/>
        </p:nvSpPr>
        <p:spPr>
          <a:xfrm>
            <a:off x="3313021" y="5222695"/>
            <a:ext cx="1304549" cy="1033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Quick Links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추천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비용 조회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수익 확인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정부지원 정책들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지역축제 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문화행사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77" name="가로 글상자 15"/>
          <p:cNvSpPr txBox="1"/>
          <p:nvPr/>
        </p:nvSpPr>
        <p:spPr>
          <a:xfrm>
            <a:off x="5950599" y="5184730"/>
            <a:ext cx="1442020" cy="1071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Business Hours</a:t>
            </a:r>
            <a:endPara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Monday-Friday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09:30 am - 06:20 pm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Saturday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Sunday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78" name="타원 16"/>
          <p:cNvSpPr/>
          <p:nvPr/>
        </p:nvSpPr>
        <p:spPr>
          <a:xfrm>
            <a:off x="424907" y="5967559"/>
            <a:ext cx="490195" cy="267652"/>
          </a:xfrm>
          <a:prstGeom prst="ellipse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Git</a:t>
            </a:r>
            <a:endPara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79" name="가로 글상자 17"/>
          <p:cNvSpPr txBox="1"/>
          <p:nvPr/>
        </p:nvSpPr>
        <p:spPr>
          <a:xfrm>
            <a:off x="424907" y="6389540"/>
            <a:ext cx="3882856" cy="271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ⓒ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WYC - Turning to Farm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 All Right Reserved.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80" name="가로 글상자 18"/>
          <p:cNvSpPr txBox="1"/>
          <p:nvPr/>
        </p:nvSpPr>
        <p:spPr>
          <a:xfrm>
            <a:off x="5785197" y="6367291"/>
            <a:ext cx="2728067" cy="317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Designed by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Team WYC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759e31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81" name="타원 49"/>
          <p:cNvSpPr/>
          <p:nvPr/>
        </p:nvSpPr>
        <p:spPr>
          <a:xfrm>
            <a:off x="5279213" y="330298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2" name="타원 49"/>
          <p:cNvSpPr/>
          <p:nvPr/>
        </p:nvSpPr>
        <p:spPr>
          <a:xfrm>
            <a:off x="1757684" y="330298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3" name=""/>
          <p:cNvSpPr/>
          <p:nvPr/>
        </p:nvSpPr>
        <p:spPr>
          <a:xfrm>
            <a:off x="1757684" y="3429000"/>
            <a:ext cx="1393881" cy="5189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직사각형 27"/>
          <p:cNvSpPr/>
          <p:nvPr/>
        </p:nvSpPr>
        <p:spPr>
          <a:xfrm>
            <a:off x="161424" y="5897529"/>
            <a:ext cx="8569071" cy="799745"/>
          </a:xfrm>
          <a:prstGeom prst="rect">
            <a:avLst/>
          </a:prstGeom>
          <a:solidFill>
            <a:srgbClr val="d9edd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190" name="모서리가 둥근 직사각형 33"/>
          <p:cNvSpPr/>
          <p:nvPr/>
        </p:nvSpPr>
        <p:spPr>
          <a:xfrm>
            <a:off x="5405197" y="6054811"/>
            <a:ext cx="1043839" cy="428031"/>
          </a:xfrm>
          <a:prstGeom prst="roundRect">
            <a:avLst>
              <a:gd name="adj" fmla="val 16667"/>
            </a:avLst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저장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91" name="모서리가 둥근 직사각형 33"/>
          <p:cNvSpPr/>
          <p:nvPr/>
        </p:nvSpPr>
        <p:spPr>
          <a:xfrm>
            <a:off x="1883669" y="6054811"/>
            <a:ext cx="1104316" cy="428031"/>
          </a:xfrm>
          <a:prstGeom prst="roundRect">
            <a:avLst>
              <a:gd name="adj" fmla="val 16667"/>
            </a:avLst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매출확인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</a:endParaRPr>
          </a:p>
        </p:txBody>
      </p:sp>
      <p:graphicFrame>
        <p:nvGraphicFramePr>
          <p:cNvPr id="4" name="표 3"/>
          <p:cNvGraphicFramePr/>
          <p:nvPr/>
        </p:nvGraphicFramePr>
        <p:xfrm>
          <a:off x="8895862" y="195881"/>
          <a:ext cx="3160876" cy="2444722"/>
        </p:xfrm>
        <a:graphic>
          <a:graphicData uri="http://schemas.openxmlformats.org/drawingml/2006/table">
            <a:tbl>
              <a:tblPr firstRow="1" bandRow="1"/>
              <a:tblGrid>
                <a:gridCol w="758671"/>
                <a:gridCol w="2402205"/>
              </a:tblGrid>
              <a:tr h="253745">
                <a:tc gridSpan="2">
                  <a:txBody>
                    <a:bodyPr vert="horz" lIns="91424" tIns="45704" rIns="91424" bIns="45704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20119">
                <a:tc>
                  <a:txBody>
                    <a:bodyPr vert="horz" lIns="91440" tIns="45720" rIns="91440" bIns="45720" anchor="ctr" anchorCtr="0"/>
                    <a:p>
                      <a:pPr lvl="0"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marL="91440" marR="9144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latinLnBrk="1">
                        <a:defRPr/>
                      </a:pPr>
                      <a:r>
                        <a:rPr lang="ko-KR" altLang="en-US" sz="1400"/>
                        <a:t>매출정보 모달창</a:t>
                      </a:r>
                      <a:endParaRPr lang="ko-KR" altLang="en-US" sz="1400"/>
                    </a:p>
                  </a:txBody>
                  <a:tcPr marL="91440" marR="91440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320119">
                <a:tc>
                  <a:txBody>
                    <a:bodyPr vert="horz" lIns="91440" tIns="45720" rIns="91440" bIns="45720" anchor="ctr" anchorCtr="0"/>
                    <a:p>
                      <a:pPr lvl="0" algn="ctr" latinLnBrk="1"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latinLnBrk="1">
                        <a:defRPr/>
                      </a:pPr>
                      <a:r>
                        <a:rPr lang="ko-KR" altLang="en-US" sz="1400"/>
                        <a:t>매출액 정보 제공</a:t>
                      </a:r>
                      <a:endParaRPr lang="ko-KR" altLang="en-US" sz="1400"/>
                    </a:p>
                  </a:txBody>
                  <a:tcPr marL="91440" marR="91440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452812">
                <a:tc>
                  <a:txBody>
                    <a:bodyPr vert="horz" lIns="91440" tIns="45720" rIns="91440" bIns="45720" anchor="ctr" anchorCtr="0"/>
                    <a:p>
                      <a:pPr lvl="0" algn="ctr" latinLnBrk="1"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latinLnBrk="1">
                        <a:defRPr/>
                      </a:pPr>
                      <a:r>
                        <a:rPr lang="ko-KR" altLang="en-US" sz="1400"/>
                        <a:t>매출액 그래프 시각화 정보 제공</a:t>
                      </a:r>
                      <a:endParaRPr lang="ko-KR" altLang="en-US" sz="1400"/>
                    </a:p>
                  </a:txBody>
                  <a:tcPr marL="91440" marR="91440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377829">
                <a:tc>
                  <a:txBody>
                    <a:bodyPr vert="horz" lIns="91440" tIns="45720" rIns="91440" bIns="45720" anchor="ctr" anchorCtr="0"/>
                    <a:p>
                      <a:pPr lvl="0" algn="ctr" latinLnBrk="1"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latinLnBrk="1">
                        <a:defRPr/>
                      </a:pPr>
                      <a:r>
                        <a:rPr lang="ko-KR" altLang="en-US" sz="1400"/>
                        <a:t>모달창 닫기 버튼</a:t>
                      </a:r>
                      <a:endParaRPr lang="ko-KR" altLang="en-US" sz="1400"/>
                    </a:p>
                  </a:txBody>
                  <a:tcPr marL="91440" marR="91440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377829">
                <a:tc>
                  <a:txBody>
                    <a:bodyPr vert="horz" lIns="91440" tIns="45720" rIns="91440" bIns="45720" anchor="ctr" anchorCtr="0"/>
                    <a:p>
                      <a:pPr lvl="0" algn="ctr" latinLnBrk="1">
                        <a:defRPr/>
                      </a:pPr>
                      <a:r>
                        <a:rPr lang="en-US" altLang="ko-KR"/>
                        <a:t>5</a:t>
                      </a:r>
                      <a:endParaRPr lang="en-US" altLang="ko-KR"/>
                    </a:p>
                  </a:txBody>
                  <a:tcPr marL="91440" marR="9144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 latinLnBrk="1">
                        <a:defRPr/>
                      </a:pPr>
                      <a:r>
                        <a:rPr lang="ko-KR" altLang="en-US" sz="1400"/>
                        <a:t>모달창 외부 클릭시 모달창 닫는 기능</a:t>
                      </a:r>
                      <a:endParaRPr lang="ko-KR" altLang="en-US" sz="1400"/>
                    </a:p>
                  </a:txBody>
                  <a:tcPr marL="91440" marR="91440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 선택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수익 분석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 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2738085" y="1161803"/>
            <a:ext cx="2502749" cy="3345668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77916" y="1153684"/>
            <a:ext cx="2463010" cy="4666231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39382" y="1374399"/>
            <a:ext cx="602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딸기</a:t>
            </a:r>
            <a:endParaRPr lang="ko-KR" altLang="en-US" sz="14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grpSp>
        <p:nvGrpSpPr>
          <p:cNvPr id="72" name="그룹 71"/>
          <p:cNvGrpSpPr/>
          <p:nvPr/>
        </p:nvGrpSpPr>
        <p:grpSpPr>
          <a:xfrm rot="0">
            <a:off x="287580" y="1717403"/>
            <a:ext cx="578746" cy="307777"/>
            <a:chOff x="287580" y="4600644"/>
            <a:chExt cx="578746" cy="307777"/>
          </a:xfrm>
        </p:grpSpPr>
        <p:sp>
          <p:nvSpPr>
            <p:cNvPr id="73" name="타원 72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462475" y="4600644"/>
              <a:ext cx="4038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파</a:t>
              </a:r>
              <a:endPara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2738085" y="1176544"/>
            <a:ext cx="2502749" cy="1984338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2734184" y="1224519"/>
            <a:ext cx="250665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재배가능지역</a:t>
            </a:r>
            <a:endParaRPr lang="ko-KR" altLang="en-US" sz="1400" b="1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9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나주시</a:t>
            </a:r>
            <a:endParaRPr lang="ko-KR" altLang="en-US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고흥군</a:t>
            </a:r>
            <a:endParaRPr lang="ko-KR" altLang="en-US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장성군</a:t>
            </a:r>
            <a:endParaRPr lang="ko-KR" altLang="en-US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화순군</a:t>
            </a:r>
            <a:endParaRPr lang="ko-KR" altLang="en-US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5334092" y="1175405"/>
            <a:ext cx="3423429" cy="3332066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grpSp>
        <p:nvGrpSpPr>
          <p:cNvPr id="133" name="그룹 132"/>
          <p:cNvGrpSpPr/>
          <p:nvPr/>
        </p:nvGrpSpPr>
        <p:grpSpPr>
          <a:xfrm rot="0">
            <a:off x="287580" y="2069738"/>
            <a:ext cx="754736" cy="307777"/>
            <a:chOff x="287580" y="4600644"/>
            <a:chExt cx="754736" cy="307777"/>
          </a:xfrm>
        </p:grpSpPr>
        <p:sp>
          <p:nvSpPr>
            <p:cNvPr id="134" name="타원 133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오이</a:t>
              </a:r>
              <a:endPara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 rot="0">
            <a:off x="287580" y="2454959"/>
            <a:ext cx="754736" cy="307777"/>
            <a:chOff x="287580" y="4600644"/>
            <a:chExt cx="754736" cy="307777"/>
          </a:xfrm>
        </p:grpSpPr>
        <p:sp>
          <p:nvSpPr>
            <p:cNvPr id="137" name="타원 136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양파</a:t>
              </a:r>
              <a:endPara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 rot="0">
            <a:off x="287580" y="2837941"/>
            <a:ext cx="1109420" cy="307777"/>
            <a:chOff x="287580" y="4600644"/>
            <a:chExt cx="1109420" cy="307777"/>
          </a:xfrm>
        </p:grpSpPr>
        <p:sp>
          <p:nvSpPr>
            <p:cNvPr id="140" name="타원 139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2475" y="4600644"/>
              <a:ext cx="9345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복숭아</a:t>
              </a:r>
              <a:endPara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 rot="0">
            <a:off x="290306" y="3230572"/>
            <a:ext cx="777410" cy="307777"/>
            <a:chOff x="287580" y="4600644"/>
            <a:chExt cx="777410" cy="307777"/>
          </a:xfrm>
        </p:grpSpPr>
        <p:sp>
          <p:nvSpPr>
            <p:cNvPr id="143" name="타원 142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고추</a:t>
              </a:r>
              <a:endPara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  <p:cxnSp>
        <p:nvCxnSpPr>
          <p:cNvPr id="145" name="직선 연결선 144"/>
          <p:cNvCxnSpPr/>
          <p:nvPr/>
        </p:nvCxnSpPr>
        <p:spPr>
          <a:xfrm>
            <a:off x="2738085" y="1516623"/>
            <a:ext cx="2494490" cy="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 flipV="1">
            <a:off x="2755143" y="1857388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 flipV="1">
            <a:off x="2729826" y="2270083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 flipV="1">
            <a:off x="2738084" y="2644469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76272" y="1895831"/>
            <a:ext cx="2329760" cy="2329760"/>
          </a:xfrm>
          <a:prstGeom prst="rect">
            <a:avLst/>
          </a:prstGeom>
        </p:spPr>
      </p:pic>
      <p:sp>
        <p:nvSpPr>
          <p:cNvPr id="150" name="직사각형 149"/>
          <p:cNvSpPr/>
          <p:nvPr/>
        </p:nvSpPr>
        <p:spPr>
          <a:xfrm>
            <a:off x="6014456" y="1350952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토마토의 수확량</a:t>
            </a:r>
            <a:endParaRPr lang="ko-KR" altLang="en-US" b="1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grpSp>
        <p:nvGrpSpPr>
          <p:cNvPr id="151" name="그룹 150"/>
          <p:cNvGrpSpPr/>
          <p:nvPr/>
        </p:nvGrpSpPr>
        <p:grpSpPr>
          <a:xfrm rot="0">
            <a:off x="290306" y="3576509"/>
            <a:ext cx="777410" cy="307777"/>
            <a:chOff x="287580" y="4600644"/>
            <a:chExt cx="777410" cy="307777"/>
          </a:xfrm>
        </p:grpSpPr>
        <p:sp>
          <p:nvSpPr>
            <p:cNvPr id="152" name="타원 151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키위</a:t>
              </a:r>
              <a:endPara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54" name="그룹 153"/>
          <p:cNvGrpSpPr/>
          <p:nvPr/>
        </p:nvGrpSpPr>
        <p:grpSpPr>
          <a:xfrm rot="0">
            <a:off x="290306" y="3901408"/>
            <a:ext cx="777410" cy="307777"/>
            <a:chOff x="287580" y="4600644"/>
            <a:chExt cx="777410" cy="307777"/>
          </a:xfrm>
        </p:grpSpPr>
        <p:sp>
          <p:nvSpPr>
            <p:cNvPr id="155" name="타원 154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쌀</a:t>
              </a:r>
              <a:r>
                <a:rPr lang="en-US" altLang="ko-KR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(</a:t>
              </a: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벼</a:t>
              </a:r>
              <a:r>
                <a:rPr lang="en-US" altLang="ko-KR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)</a:t>
              </a:r>
              <a:endPara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57" name="그룹 156"/>
          <p:cNvGrpSpPr/>
          <p:nvPr/>
        </p:nvGrpSpPr>
        <p:grpSpPr>
          <a:xfrm rot="0">
            <a:off x="293968" y="4256251"/>
            <a:ext cx="777410" cy="307777"/>
            <a:chOff x="287580" y="4600644"/>
            <a:chExt cx="777410" cy="307777"/>
          </a:xfrm>
        </p:grpSpPr>
        <p:sp>
          <p:nvSpPr>
            <p:cNvPr id="158" name="타원 157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마늘</a:t>
              </a:r>
              <a:endPara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60" name="그룹 159"/>
          <p:cNvGrpSpPr/>
          <p:nvPr/>
        </p:nvGrpSpPr>
        <p:grpSpPr>
          <a:xfrm rot="0">
            <a:off x="293968" y="4602188"/>
            <a:ext cx="1103032" cy="307777"/>
            <a:chOff x="287580" y="4600644"/>
            <a:chExt cx="1103032" cy="307777"/>
          </a:xfrm>
        </p:grpSpPr>
        <p:sp>
          <p:nvSpPr>
            <p:cNvPr id="161" name="타원 160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462475" y="4600644"/>
              <a:ext cx="92813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고구마</a:t>
              </a:r>
              <a:endPara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63" name="그룹 162"/>
          <p:cNvGrpSpPr/>
          <p:nvPr/>
        </p:nvGrpSpPr>
        <p:grpSpPr>
          <a:xfrm rot="0">
            <a:off x="294478" y="4948125"/>
            <a:ext cx="1501371" cy="307777"/>
            <a:chOff x="287580" y="4600644"/>
            <a:chExt cx="1501371" cy="307777"/>
          </a:xfrm>
        </p:grpSpPr>
        <p:sp>
          <p:nvSpPr>
            <p:cNvPr id="164" name="타원 163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462475" y="4600644"/>
              <a:ext cx="1326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시금치</a:t>
              </a:r>
              <a:endPara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66" name="그룹 165"/>
          <p:cNvGrpSpPr/>
          <p:nvPr/>
        </p:nvGrpSpPr>
        <p:grpSpPr>
          <a:xfrm rot="0">
            <a:off x="293968" y="5294091"/>
            <a:ext cx="777410" cy="307777"/>
            <a:chOff x="287580" y="4600644"/>
            <a:chExt cx="777410" cy="307777"/>
          </a:xfrm>
        </p:grpSpPr>
        <p:sp>
          <p:nvSpPr>
            <p:cNvPr id="167" name="타원 166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쪽파</a:t>
              </a:r>
              <a:endPara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  <p:sp>
        <p:nvSpPr>
          <p:cNvPr id="188" name="직사각형 187"/>
          <p:cNvSpPr/>
          <p:nvPr/>
        </p:nvSpPr>
        <p:spPr>
          <a:xfrm>
            <a:off x="161455" y="1183320"/>
            <a:ext cx="8569040" cy="5543691"/>
          </a:xfrm>
          <a:prstGeom prst="rect">
            <a:avLst/>
          </a:prstGeom>
          <a:solidFill>
            <a:srgbClr val="80808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6" name="직사각형 175"/>
          <p:cNvSpPr/>
          <p:nvPr/>
        </p:nvSpPr>
        <p:spPr>
          <a:xfrm>
            <a:off x="2087306" y="1745657"/>
            <a:ext cx="4542817" cy="32959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7" name="직사각형 176"/>
          <p:cNvSpPr/>
          <p:nvPr/>
        </p:nvSpPr>
        <p:spPr>
          <a:xfrm>
            <a:off x="2194052" y="1920508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/>
              <a:t>매출 분석</a:t>
            </a:r>
            <a:endParaRPr lang="ko-KR" altLang="en-US" sz="1200"/>
          </a:p>
        </p:txBody>
      </p:sp>
      <p:cxnSp>
        <p:nvCxnSpPr>
          <p:cNvPr id="178" name="직선 연결선 177"/>
          <p:cNvCxnSpPr/>
          <p:nvPr/>
        </p:nvCxnSpPr>
        <p:spPr>
          <a:xfrm>
            <a:off x="2122165" y="2270490"/>
            <a:ext cx="4507958" cy="7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/>
          <p:cNvSpPr/>
          <p:nvPr/>
        </p:nvSpPr>
        <p:spPr>
          <a:xfrm>
            <a:off x="2518048" y="2342275"/>
            <a:ext cx="3681332" cy="266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내년 </a:t>
            </a:r>
            <a:r>
              <a:rPr lang="ko-KR" altLang="en-US" sz="1200">
                <a:solidFill>
                  <a:srgbClr val="0000f3"/>
                </a:solidFill>
              </a:rPr>
              <a:t>나주시 토마토</a:t>
            </a:r>
            <a:r>
              <a:rPr lang="ko-KR" altLang="en-US" sz="1200">
                <a:solidFill>
                  <a:schemeClr val="dk1"/>
                </a:solidFill>
              </a:rPr>
              <a:t>의 예상 매출은</a:t>
            </a:r>
            <a:r>
              <a:rPr lang="ko-KR" altLang="en-US" sz="1200">
                <a:solidFill>
                  <a:srgbClr val="0000f3"/>
                </a:solidFill>
              </a:rPr>
              <a:t> </a:t>
            </a:r>
            <a:r>
              <a:rPr lang="en-US" altLang="ko-KR" sz="1200">
                <a:solidFill>
                  <a:srgbClr val="0000f3"/>
                </a:solidFill>
              </a:rPr>
              <a:t>1,000,00</a:t>
            </a:r>
            <a:r>
              <a:rPr lang="ko-KR" altLang="en-US" sz="1200">
                <a:solidFill>
                  <a:srgbClr val="0000f3"/>
                </a:solidFill>
              </a:rPr>
              <a:t>원</a:t>
            </a:r>
            <a:r>
              <a:rPr lang="ko-KR" altLang="en-US" sz="1200">
                <a:solidFill>
                  <a:schemeClr val="dk1"/>
                </a:solidFill>
              </a:rPr>
              <a:t> 입니다</a:t>
            </a:r>
            <a:endParaRPr lang="ko-KR" altLang="en-US" sz="1200">
              <a:solidFill>
                <a:schemeClr val="dk1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3414410" y="2707548"/>
            <a:ext cx="603114" cy="161493"/>
          </a:xfrm>
          <a:prstGeom prst="rect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1" name="직사각형 180"/>
          <p:cNvSpPr/>
          <p:nvPr/>
        </p:nvSpPr>
        <p:spPr>
          <a:xfrm>
            <a:off x="3981200" y="2673050"/>
            <a:ext cx="15872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"/>
              <a:t>토마토 매출 추이</a:t>
            </a:r>
            <a:r>
              <a:rPr lang="en-US" altLang="ko-KR" sz="800"/>
              <a:t>(10a </a:t>
            </a:r>
            <a:r>
              <a:rPr lang="ko-KR" altLang="en-US" sz="800"/>
              <a:t>당 만원</a:t>
            </a:r>
            <a:r>
              <a:rPr lang="en-US" altLang="ko-KR" sz="800"/>
              <a:t>)</a:t>
            </a:r>
            <a:endParaRPr lang="ko-KR" altLang="en-US" sz="800"/>
          </a:p>
        </p:txBody>
      </p:sp>
      <p:graphicFrame>
        <p:nvGraphicFramePr>
          <p:cNvPr id="182" name="차트 181"/>
          <p:cNvGraphicFramePr/>
          <p:nvPr/>
        </p:nvGraphicFramePr>
        <p:xfrm>
          <a:off x="2263296" y="2901971"/>
          <a:ext cx="4040227" cy="1727406"/>
        </p:xfrm>
        <a:graphic>
          <a:graphicData uri="http://schemas.openxmlformats.org/drawingml/2006/chart">
            <c:chart r:id="rId3"/>
          </a:graphicData>
        </a:graphic>
      </p:graphicFrame>
      <p:cxnSp>
        <p:nvCxnSpPr>
          <p:cNvPr id="184" name="직선 연결선 183"/>
          <p:cNvCxnSpPr/>
          <p:nvPr/>
        </p:nvCxnSpPr>
        <p:spPr>
          <a:xfrm>
            <a:off x="2104735" y="4669137"/>
            <a:ext cx="4507958" cy="7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5850864" y="4732203"/>
            <a:ext cx="3978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">
                <a:solidFill>
                  <a:srgbClr val="ff0000"/>
                </a:solidFill>
              </a:rPr>
              <a:t>close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94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Calibri"/>
              <a:ea typeface="맑은 고딕"/>
              <a:cs typeface="맑은 고딕"/>
            </a:endParaRPr>
          </a:p>
        </p:txBody>
      </p:sp>
      <p:sp>
        <p:nvSpPr>
          <p:cNvPr id="195" name="타원 49"/>
          <p:cNvSpPr/>
          <p:nvPr/>
        </p:nvSpPr>
        <p:spPr>
          <a:xfrm>
            <a:off x="1961290" y="1627388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6" name="타원 49"/>
          <p:cNvSpPr/>
          <p:nvPr/>
        </p:nvSpPr>
        <p:spPr>
          <a:xfrm>
            <a:off x="2388895" y="225149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7" name="타원 49"/>
          <p:cNvSpPr/>
          <p:nvPr/>
        </p:nvSpPr>
        <p:spPr>
          <a:xfrm>
            <a:off x="6096000" y="2869041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8" name="타원 49"/>
          <p:cNvSpPr/>
          <p:nvPr/>
        </p:nvSpPr>
        <p:spPr>
          <a:xfrm>
            <a:off x="6177507" y="467628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9" name="타원 49"/>
          <p:cNvSpPr/>
          <p:nvPr/>
        </p:nvSpPr>
        <p:spPr>
          <a:xfrm>
            <a:off x="8333180" y="1288211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82003" y="3857148"/>
            <a:ext cx="3718310" cy="2270602"/>
          </a:xfrm>
          <a:prstGeom prst="rect">
            <a:avLst/>
          </a:prstGeom>
        </p:spPr>
      </p:pic>
      <p:graphicFrame>
        <p:nvGraphicFramePr>
          <p:cNvPr id="4" name="표 3"/>
          <p:cNvGraphicFramePr/>
          <p:nvPr/>
        </p:nvGraphicFramePr>
        <p:xfrm>
          <a:off x="8895862" y="195881"/>
          <a:ext cx="3160846" cy="2776360"/>
        </p:xfrm>
        <a:graphic>
          <a:graphicData uri="http://schemas.openxmlformats.org/drawingml/2006/table">
            <a:tbl>
              <a:tblPr firstRow="1" bandRow="1"/>
              <a:tblGrid>
                <a:gridCol w="758671"/>
                <a:gridCol w="2402175"/>
              </a:tblGrid>
              <a:tr h="371409">
                <a:tc gridSpan="2">
                  <a:txBody>
                    <a:bodyPr vert="horz" lIns="91424" tIns="45704" rIns="91424" bIns="45704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69846">
                <a:tc>
                  <a:txBody>
                    <a:bodyPr vert="horz" lIns="91424" tIns="45704" rIns="91424" bIns="45704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  <a:endParaRPr kumimoji="0" lang="ko-KR" altLang="en-US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4" tIns="45704" rIns="91424" bIns="45704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이미지가 자동으로 계속 우측에서 왼쪽방향으로 이동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371409">
                <a:tc>
                  <a:txBody>
                    <a:bodyPr vert="horz" lIns="91424" tIns="45704" rIns="91424" bIns="45704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  <a:endParaRPr kumimoji="0" lang="ko-KR" altLang="en-US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4" tIns="45704" rIns="91424" bIns="45704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지역 이름이 적힌 이름표에 마우스를 올리면 색이 변경되고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.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지역에서 재배가능한 작물 리스트 화면이 생기면서 자동으로 스크롤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496705">
                <a:tc>
                  <a:txBody>
                    <a:bodyPr vert="horz" lIns="91424" tIns="45704" rIns="91424" bIns="45704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  <a:endParaRPr kumimoji="0" lang="ko-KR" altLang="en-US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4" tIns="45704" rIns="91424" bIns="45704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하단 고정바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(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다시선택과 매출확인버튼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)</a:t>
                      </a:r>
                      <a:endParaRPr kumimoji="0" lang="en-US" altLang="ko-KR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534805">
                <a:tc>
                  <a:txBody>
                    <a:bodyPr vert="horz" lIns="91424" tIns="45704" rIns="91424" bIns="45704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4</a:t>
                      </a:r>
                      <a:endParaRPr kumimoji="0" lang="en-US" altLang="ko-KR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4" tIns="45704" rIns="91424" bIns="45704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진행 했던 과정들이 초기화 되고 지역 선택 화면으로 스크롤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4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 및 네비게이션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매출 확인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8" name="가로 글상자 7"/>
          <p:cNvSpPr txBox="1"/>
          <p:nvPr/>
        </p:nvSpPr>
        <p:spPr>
          <a:xfrm>
            <a:off x="3627707" y="1304694"/>
            <a:ext cx="5345211" cy="262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  <p:sp>
        <p:nvSpPr>
          <p:cNvPr id="10" name="직사각형 9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05406" y="1183320"/>
            <a:ext cx="260347" cy="224568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0949" y="1684020"/>
            <a:ext cx="8334457" cy="104021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1424" y="6127750"/>
            <a:ext cx="8343982" cy="584831"/>
          </a:xfrm>
          <a:prstGeom prst="rect">
            <a:avLst/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403350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다시선택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2947513" y="1956954"/>
            <a:ext cx="3352800" cy="416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fffff"/>
                </a:solidFill>
              </a:rPr>
              <a:t>매출 확인</a:t>
            </a:r>
            <a:r>
              <a:rPr lang="en-US" altLang="ko-KR" sz="2200" b="1">
                <a:solidFill>
                  <a:srgbClr val="ffffff"/>
                </a:solidFill>
              </a:rPr>
              <a:t>(</a:t>
            </a:r>
            <a:r>
              <a:rPr lang="ko-KR" altLang="en-US" sz="2200" b="1">
                <a:solidFill>
                  <a:srgbClr val="ffffff"/>
                </a:solidFill>
              </a:rPr>
              <a:t>지역 우선</a:t>
            </a:r>
            <a:r>
              <a:rPr lang="en-US" altLang="ko-KR">
                <a:solidFill>
                  <a:srgbClr val="ffffff"/>
                </a:solidFill>
              </a:rPr>
              <a:t>)</a:t>
            </a:r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17" name="가로 글상자 16"/>
          <p:cNvSpPr txBox="1"/>
          <p:nvPr/>
        </p:nvSpPr>
        <p:spPr>
          <a:xfrm>
            <a:off x="3791046" y="2926080"/>
            <a:ext cx="1084738" cy="335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rgbClr val="008000"/>
                </a:solidFill>
              </a:rPr>
              <a:t>매출 확인</a:t>
            </a:r>
            <a:endParaRPr lang="ko-KR" altLang="en-US" sz="1600" b="1">
              <a:solidFill>
                <a:srgbClr val="008000"/>
              </a:solidFill>
            </a:endParaRPr>
          </a:p>
        </p:txBody>
      </p:sp>
      <p:cxnSp>
        <p:nvCxnSpPr>
          <p:cNvPr id="18" name="선 17"/>
          <p:cNvCxnSpPr/>
          <p:nvPr/>
        </p:nvCxnSpPr>
        <p:spPr>
          <a:xfrm>
            <a:off x="4860450" y="3062692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선 18"/>
          <p:cNvCxnSpPr/>
          <p:nvPr/>
        </p:nvCxnSpPr>
        <p:spPr>
          <a:xfrm>
            <a:off x="4860450" y="3169949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선 19"/>
          <p:cNvCxnSpPr/>
          <p:nvPr/>
        </p:nvCxnSpPr>
        <p:spPr>
          <a:xfrm>
            <a:off x="3520285" y="3062692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선 20"/>
          <p:cNvCxnSpPr/>
          <p:nvPr/>
        </p:nvCxnSpPr>
        <p:spPr>
          <a:xfrm>
            <a:off x="3078818" y="3169949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가로 글상자 21"/>
          <p:cNvSpPr txBox="1"/>
          <p:nvPr/>
        </p:nvSpPr>
        <p:spPr>
          <a:xfrm>
            <a:off x="2829586" y="3261908"/>
            <a:ext cx="3017182" cy="54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" b="1"/>
              <a:t>선호하는 지역의추천 농작물과 </a:t>
            </a:r>
            <a:endParaRPr lang="ko-KR" altLang="en-US" sz="1500" b="1"/>
          </a:p>
          <a:p>
            <a:pPr lvl="0" algn="ctr">
              <a:defRPr/>
            </a:pPr>
            <a:r>
              <a:rPr lang="ko-KR" altLang="en-US" sz="1500" b="1"/>
              <a:t>매출을 확인해보세요.</a:t>
            </a:r>
            <a:endParaRPr lang="ko-KR" altLang="en-US" sz="1500" b="1"/>
          </a:p>
        </p:txBody>
      </p:sp>
      <p:sp>
        <p:nvSpPr>
          <p:cNvPr id="24" name="타원 23"/>
          <p:cNvSpPr/>
          <p:nvPr/>
        </p:nvSpPr>
        <p:spPr>
          <a:xfrm>
            <a:off x="346075" y="16840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125243" y="396350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46075" y="5985271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349369" y="5985271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4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2" name="직사각형 31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3" name="가로 글상자 32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34" name="가로 글상자 33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642137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추천 농작물에 마우스를 올리면 하얀 막이 걷히면서 사진이 선명하게 보임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추천 농작물을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농작물의 상세정보 그리고 단가와 수확량에 대한 지난 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5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년간의 추이를 그래프로 표시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추천 농작물을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매출확인 버튼의 활성화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4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선택 지도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농작물 선택 리스트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스크롤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505406" y="3251200"/>
            <a:ext cx="260347" cy="171228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3103092" y="2373572"/>
            <a:ext cx="2692400" cy="3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농작물을 선택해 주세요</a:t>
            </a:r>
            <a:r>
              <a:rPr lang="en-US" altLang="ko-KR" b="1"/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1424" y="6127750"/>
            <a:ext cx="8343982" cy="584831"/>
          </a:xfrm>
          <a:prstGeom prst="rect">
            <a:avLst/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403350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다시선택</a:t>
            </a:r>
          </a:p>
        </p:txBody>
      </p:sp>
      <p:sp>
        <p:nvSpPr>
          <p:cNvPr id="14" name="타원 13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6600" y="3429000"/>
            <a:ext cx="4961050" cy="1699407"/>
          </a:xfrm>
          <a:prstGeom prst="rect">
            <a:avLst/>
          </a:prstGeom>
        </p:spPr>
      </p:pic>
      <p:sp>
        <p:nvSpPr>
          <p:cNvPr id="16" name="가로 글상자 15"/>
          <p:cNvSpPr txBox="1"/>
          <p:nvPr/>
        </p:nvSpPr>
        <p:spPr>
          <a:xfrm>
            <a:off x="3699725" y="3065780"/>
            <a:ext cx="1574800" cy="36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추천 농작물</a:t>
            </a:r>
          </a:p>
        </p:txBody>
      </p:sp>
      <p:sp>
        <p:nvSpPr>
          <p:cNvPr id="17" name="타원 16"/>
          <p:cNvSpPr/>
          <p:nvPr/>
        </p:nvSpPr>
        <p:spPr>
          <a:xfrm>
            <a:off x="2006600" y="32865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9" name="직사각형 18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가로 글상자 19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21" name="가로 글상자 20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22" name="가로 글상자 21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076260495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544825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선택한 농작물의 상세 정보를 표시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농작물의 경매단가와 생산량의 지난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5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년간의 추이를 그래프로 표시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4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선택 리스트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농작물 상세 정보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스크롤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95857" y="4093302"/>
            <a:ext cx="260347" cy="109801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2533650" y="1684020"/>
            <a:ext cx="4314627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농작물의 정보를 확인하세요</a:t>
            </a:r>
            <a:r>
              <a:rPr lang="en-US" altLang="ko-KR" b="1"/>
              <a:t>.</a:t>
            </a:r>
            <a:endParaRPr lang="ko-KR" altLang="en-US" b="1"/>
          </a:p>
        </p:txBody>
      </p:sp>
      <p:sp>
        <p:nvSpPr>
          <p:cNvPr id="12" name="가로 글상자 11"/>
          <p:cNvSpPr txBox="1"/>
          <p:nvPr/>
        </p:nvSpPr>
        <p:spPr>
          <a:xfrm>
            <a:off x="3175049" y="2194473"/>
            <a:ext cx="2057400" cy="3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 세부 정보</a:t>
            </a:r>
          </a:p>
        </p:txBody>
      </p:sp>
      <p:sp>
        <p:nvSpPr>
          <p:cNvPr id="13" name="가로 글상자 12"/>
          <p:cNvSpPr txBox="1"/>
          <p:nvPr/>
        </p:nvSpPr>
        <p:spPr>
          <a:xfrm>
            <a:off x="2768649" y="2765613"/>
            <a:ext cx="2463800" cy="1582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이름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품종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수확시기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특징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3" y="2765613"/>
            <a:ext cx="1771650" cy="1626870"/>
          </a:xfrm>
          <a:prstGeom prst="ellipse">
            <a:avLst/>
          </a:prstGeom>
        </p:spPr>
      </p:pic>
      <p:cxnSp>
        <p:nvCxnSpPr>
          <p:cNvPr id="15" name="선 14"/>
          <p:cNvCxnSpPr/>
          <p:nvPr/>
        </p:nvCxnSpPr>
        <p:spPr>
          <a:xfrm>
            <a:off x="361950" y="4551263"/>
            <a:ext cx="7861300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0949" y="5191319"/>
            <a:ext cx="8334457" cy="1521262"/>
          </a:xfrm>
          <a:prstGeom prst="rect">
            <a:avLst/>
          </a:prstGeom>
        </p:spPr>
      </p:pic>
      <p:sp>
        <p:nvSpPr>
          <p:cNvPr id="18" name="가로 글상자 17"/>
          <p:cNvSpPr txBox="1"/>
          <p:nvPr/>
        </p:nvSpPr>
        <p:spPr>
          <a:xfrm>
            <a:off x="3027263" y="4551263"/>
            <a:ext cx="3327400" cy="361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 경매단가 </a:t>
            </a:r>
            <a:r>
              <a:rPr lang="en-US" altLang="ko-KR" b="1"/>
              <a:t>&amp;</a:t>
            </a:r>
            <a:r>
              <a:rPr lang="ko-KR" altLang="en-US" b="1"/>
              <a:t> 생산량</a:t>
            </a:r>
          </a:p>
        </p:txBody>
      </p:sp>
      <p:sp>
        <p:nvSpPr>
          <p:cNvPr id="19" name="타원 18"/>
          <p:cNvSpPr/>
          <p:nvPr/>
        </p:nvSpPr>
        <p:spPr>
          <a:xfrm>
            <a:off x="2889299" y="208861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타원 22"/>
          <p:cNvSpPr/>
          <p:nvPr/>
        </p:nvSpPr>
        <p:spPr>
          <a:xfrm>
            <a:off x="2768649" y="455126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25" name="직사각형 24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가로 글상자 25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28" name="가로 글상자 27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74183818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047777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농작물 상세 정보가 제공 되면 하단 고정바에 매출 확인 버튼이 활성화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지난 과거의 매출 추이와 예측 연도의 예상 매출을 그래프로 표시하는 모달창으로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4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선택 리스트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농작물 상세 정보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스크롤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424" y="4075590"/>
            <a:ext cx="8334457" cy="1521262"/>
          </a:xfrm>
          <a:prstGeom prst="rect">
            <a:avLst/>
          </a:prstGeom>
        </p:spPr>
      </p:pic>
      <p:sp>
        <p:nvSpPr>
          <p:cNvPr id="18" name="가로 글상자 17"/>
          <p:cNvSpPr txBox="1"/>
          <p:nvPr/>
        </p:nvSpPr>
        <p:spPr>
          <a:xfrm>
            <a:off x="3152577" y="3248134"/>
            <a:ext cx="3327400" cy="361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 경매단가 </a:t>
            </a:r>
            <a:r>
              <a:rPr lang="en-US" altLang="ko-KR" b="1"/>
              <a:t>&amp;</a:t>
            </a:r>
            <a:r>
              <a:rPr lang="ko-KR" altLang="en-US" b="1"/>
              <a:t> 생산량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05406" y="4836222"/>
            <a:ext cx="260347" cy="109801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1424" y="6127750"/>
            <a:ext cx="8343982" cy="584831"/>
          </a:xfrm>
          <a:prstGeom prst="rect">
            <a:avLst/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403350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다시선택</a:t>
            </a:r>
          </a:p>
        </p:txBody>
      </p:sp>
      <p:sp>
        <p:nvSpPr>
          <p:cNvPr id="28" name="타원 27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cxnSp>
        <p:nvCxnSpPr>
          <p:cNvPr id="29" name="선 28"/>
          <p:cNvCxnSpPr/>
          <p:nvPr/>
        </p:nvCxnSpPr>
        <p:spPr>
          <a:xfrm>
            <a:off x="518642" y="3248134"/>
            <a:ext cx="7861300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9293" y="1638512"/>
            <a:ext cx="1543050" cy="1416951"/>
          </a:xfrm>
          <a:prstGeom prst="ellipse">
            <a:avLst/>
          </a:prstGeom>
        </p:spPr>
      </p:pic>
      <p:sp>
        <p:nvSpPr>
          <p:cNvPr id="31" name="가로 글상자 30"/>
          <p:cNvSpPr txBox="1"/>
          <p:nvPr/>
        </p:nvSpPr>
        <p:spPr>
          <a:xfrm>
            <a:off x="2971849" y="1591707"/>
            <a:ext cx="2463800" cy="1585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이름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품종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수확시기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특징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876727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매출확인</a:t>
            </a:r>
          </a:p>
        </p:txBody>
      </p:sp>
      <p:sp>
        <p:nvSpPr>
          <p:cNvPr id="34" name="타원 33"/>
          <p:cNvSpPr/>
          <p:nvPr/>
        </p:nvSpPr>
        <p:spPr>
          <a:xfrm>
            <a:off x="5590977" y="609988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6" name="직사각형 35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7" name="가로 글상자 36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38" name="가로 글상자 37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39" name="가로 글상자 38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926245630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424" y="1655445"/>
            <a:ext cx="8343981" cy="2319354"/>
          </a:xfrm>
          <a:prstGeom prst="rect">
            <a:avLst/>
          </a:prstGeom>
        </p:spPr>
      </p:pic>
      <p:graphicFrame>
        <p:nvGraphicFramePr>
          <p:cNvPr id="4" name="표 3"/>
          <p:cNvGraphicFramePr/>
          <p:nvPr>
            <p:extLst>
              <p:ext uri="{D42A27DB-BD31-4B8C-83A1-F6EECF244321}">
                <p14:modId xmlns:p14="http://schemas.microsoft.com/office/powerpoint/2010/main" val="2773318719"/>
              </p:ext>
            </p:extLst>
          </p:nvPr>
        </p:nvGraphicFramePr>
        <p:xfrm>
          <a:off x="8895862" y="195881"/>
          <a:ext cx="3160846" cy="3423619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로고 버튼 클릭 시</a:t>
                      </a:r>
                      <a:r>
                        <a:rPr kumimoji="0" lang="en-US" altLang="ko-KR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첫 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네비게이션 바 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-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클릭시 각 기능화면으로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90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캐러셀 화면 이동버튼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-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수동으로 원하는 사진으로 이동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-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조작이 없으면 자동이동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88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4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화면의 가장 </a:t>
                      </a:r>
                      <a:r>
                        <a:rPr kumimoji="0" lang="ko-KR" altLang="en-US" sz="1300" b="0" i="0" baseline="0" dirty="0" err="1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최상단으로</a:t>
                      </a: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>
            <p:extLst>
              <p:ext uri="{D42A27DB-BD31-4B8C-83A1-F6EECF244321}">
                <p14:modId xmlns:p14="http://schemas.microsoft.com/office/powerpoint/2010/main" val="4218483683"/>
              </p:ext>
            </p:extLst>
          </p:nvPr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상단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,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헤더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505406" y="1214435"/>
            <a:ext cx="241249" cy="115913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871773" y="2494402"/>
            <a:ext cx="3374259" cy="662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>
                <a:solidFill>
                  <a:schemeClr val="lt1"/>
                </a:solidFill>
              </a:rPr>
              <a:t>내가 선택한 농작물의 매출을 알아보세요!</a:t>
            </a:r>
            <a:endParaRPr lang="ko-KR" altLang="en-US" sz="1000" b="1">
              <a:solidFill>
                <a:schemeClr val="lt1"/>
              </a:solidFill>
            </a:endParaRPr>
          </a:p>
          <a:p>
            <a:pPr lvl="0" algn="r">
              <a:defRPr/>
            </a:pPr>
            <a:r>
              <a:rPr lang="en-US" altLang="ko-KR" sz="2800">
                <a:solidFill>
                  <a:schemeClr val="lt1"/>
                </a:solidFill>
              </a:rPr>
              <a:t>Welcome to Jeonnam! </a:t>
            </a:r>
            <a:r>
              <a:rPr lang="ko-KR" altLang="en-US" sz="2800">
                <a:solidFill>
                  <a:schemeClr val="lt1"/>
                </a:solidFill>
              </a:rPr>
              <a:t>        </a:t>
            </a:r>
            <a:endParaRPr lang="en-US" altLang="ko-KR" sz="2800">
              <a:solidFill>
                <a:schemeClr val="lt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17568" y="3429000"/>
            <a:ext cx="1003300" cy="42354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 b="1">
                <a:solidFill>
                  <a:schemeClr val="dk1"/>
                </a:solidFill>
              </a:rPr>
              <a:t>농작물 선택</a:t>
            </a:r>
            <a:endParaRPr lang="ko-KR" altLang="en-US" sz="1100" b="1">
              <a:solidFill>
                <a:schemeClr val="dk1"/>
              </a:solidFill>
            </a:endParaRPr>
          </a:p>
        </p:txBody>
      </p:sp>
      <p:sp>
        <p:nvSpPr>
          <p:cNvPr id="26" name="가로 글상자 25"/>
          <p:cNvSpPr txBox="1"/>
          <p:nvPr/>
        </p:nvSpPr>
        <p:spPr>
          <a:xfrm>
            <a:off x="4323893" y="3974799"/>
            <a:ext cx="1107757" cy="576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rgbClr val="008000"/>
                </a:solidFill>
              </a:rPr>
              <a:t>ABOUT</a:t>
            </a:r>
            <a:r>
              <a:rPr lang="ko-KR" altLang="en-US" sz="1600" b="1">
                <a:solidFill>
                  <a:srgbClr val="008000"/>
                </a:solidFill>
              </a:rPr>
              <a:t> </a:t>
            </a:r>
            <a:r>
              <a:rPr lang="en-US" altLang="ko-KR" sz="1600" b="1">
                <a:solidFill>
                  <a:srgbClr val="008000"/>
                </a:solidFill>
              </a:rPr>
              <a:t>US</a:t>
            </a:r>
          </a:p>
          <a:p>
            <a:pPr lvl="0">
              <a:defRPr/>
            </a:pPr>
            <a:endParaRPr lang="en-US" altLang="ko-KR" sz="1600" b="1">
              <a:solidFill>
                <a:srgbClr val="008000"/>
              </a:solidFill>
            </a:endParaRPr>
          </a:p>
        </p:txBody>
      </p:sp>
      <p:cxnSp>
        <p:nvCxnSpPr>
          <p:cNvPr id="27" name="선 26"/>
          <p:cNvCxnSpPr/>
          <p:nvPr/>
        </p:nvCxnSpPr>
        <p:spPr>
          <a:xfrm>
            <a:off x="5431650" y="4098624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선 27"/>
          <p:cNvCxnSpPr/>
          <p:nvPr/>
        </p:nvCxnSpPr>
        <p:spPr>
          <a:xfrm>
            <a:off x="5431650" y="4205881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6699" y="4446108"/>
            <a:ext cx="1464170" cy="975732"/>
          </a:xfrm>
          <a:prstGeom prst="roundRect">
            <a:avLst>
              <a:gd name="adj" fmla="val 16667"/>
            </a:avLst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76443" y="4446108"/>
            <a:ext cx="1464170" cy="975731"/>
          </a:xfrm>
          <a:prstGeom prst="roundRect">
            <a:avLst>
              <a:gd name="adj" fmla="val 16667"/>
            </a:avLst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4767" y="5536140"/>
            <a:ext cx="1446101" cy="951650"/>
          </a:xfrm>
          <a:prstGeom prst="roundRect">
            <a:avLst>
              <a:gd name="adj" fmla="val 16667"/>
            </a:avLst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076443" y="5536140"/>
            <a:ext cx="1464170" cy="951649"/>
          </a:xfrm>
          <a:prstGeom prst="roundRect">
            <a:avLst>
              <a:gd name="adj" fmla="val 16667"/>
            </a:avLst>
          </a:prstGeom>
        </p:spPr>
      </p:pic>
      <p:sp>
        <p:nvSpPr>
          <p:cNvPr id="34" name="가로 글상자 33"/>
          <p:cNvSpPr txBox="1"/>
          <p:nvPr/>
        </p:nvSpPr>
        <p:spPr>
          <a:xfrm>
            <a:off x="4334992" y="4417533"/>
            <a:ext cx="3759199" cy="362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다양한 귀농정보를 경험해 보세요</a:t>
            </a:r>
          </a:p>
        </p:txBody>
      </p:sp>
      <p:sp>
        <p:nvSpPr>
          <p:cNvPr id="35" name="가로 글상자 34"/>
          <p:cNvSpPr txBox="1"/>
          <p:nvPr/>
        </p:nvSpPr>
        <p:spPr>
          <a:xfrm>
            <a:off x="4334992" y="4779645"/>
            <a:ext cx="3977158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귀농시 수익에 대한 불안정성과 정보 부족으로 고민이신가요</a:t>
            </a:r>
            <a:r>
              <a:rPr lang="en-US" altLang="ko-KR" sz="1100"/>
              <a:t>?</a:t>
            </a:r>
          </a:p>
          <a:p>
            <a:pPr lvl="0">
              <a:defRPr/>
            </a:pPr>
            <a:r>
              <a:rPr lang="ko-KR" altLang="en-US" sz="1100"/>
              <a:t>우리 서비스와 함께 고민을 해결해 봅시다</a:t>
            </a:r>
            <a:r>
              <a:rPr lang="en-US" altLang="ko-KR" sz="1100"/>
              <a:t>!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58814" y="5292300"/>
            <a:ext cx="487680" cy="48768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323571" y="5292300"/>
            <a:ext cx="487680" cy="487680"/>
          </a:xfrm>
          <a:prstGeom prst="rect">
            <a:avLst/>
          </a:prstGeom>
        </p:spPr>
      </p:pic>
      <p:sp>
        <p:nvSpPr>
          <p:cNvPr id="38" name="가로 글상자 37"/>
          <p:cNvSpPr txBox="1"/>
          <p:nvPr/>
        </p:nvSpPr>
        <p:spPr>
          <a:xfrm>
            <a:off x="4458814" y="5779980"/>
            <a:ext cx="1864757" cy="54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수익분석 서비스</a:t>
            </a:r>
            <a:endParaRPr lang="ko-KR" altLang="en-US" sz="1100"/>
          </a:p>
          <a:p>
            <a:pPr lvl="0">
              <a:defRPr/>
            </a:pPr>
            <a:r>
              <a:rPr lang="ko-KR" altLang="en-US" sz="900"/>
              <a:t>선호하는 농작물과 선호하는 지역에서 수익 예층 기능 제공</a:t>
            </a:r>
          </a:p>
        </p:txBody>
      </p:sp>
      <p:sp>
        <p:nvSpPr>
          <p:cNvPr id="39" name="가로 글상자 38"/>
          <p:cNvSpPr txBox="1"/>
          <p:nvPr/>
        </p:nvSpPr>
        <p:spPr>
          <a:xfrm>
            <a:off x="6323571" y="5779980"/>
            <a:ext cx="1864757" cy="54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정부지원 정책들</a:t>
            </a:r>
          </a:p>
          <a:p>
            <a:pPr lvl="0">
              <a:defRPr/>
            </a:pPr>
            <a:r>
              <a:rPr lang="ko-KR" altLang="en-US" sz="900"/>
              <a:t>선호하는 농작물과 선호하는 지역에서 수익 예층 기능 제공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539791" y="6276018"/>
            <a:ext cx="1003300" cy="42354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chemeClr val="dk1"/>
                </a:solidFill>
              </a:rPr>
              <a:t>explore more</a:t>
            </a:r>
          </a:p>
        </p:txBody>
      </p:sp>
      <p:sp>
        <p:nvSpPr>
          <p:cNvPr id="42" name="타원 41"/>
          <p:cNvSpPr/>
          <p:nvPr/>
        </p:nvSpPr>
        <p:spPr>
          <a:xfrm>
            <a:off x="1489442" y="1311099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341957" y="130674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54105" y="2494402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&lt;</a:t>
            </a:r>
          </a:p>
        </p:txBody>
      </p:sp>
      <p:sp>
        <p:nvSpPr>
          <p:cNvPr id="45" name="타원 44"/>
          <p:cNvSpPr/>
          <p:nvPr/>
        </p:nvSpPr>
        <p:spPr>
          <a:xfrm>
            <a:off x="8064081" y="2494402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&gt;</a:t>
            </a:r>
          </a:p>
        </p:txBody>
      </p:sp>
      <p:sp>
        <p:nvSpPr>
          <p:cNvPr id="46" name="타원 45"/>
          <p:cNvSpPr/>
          <p:nvPr/>
        </p:nvSpPr>
        <p:spPr>
          <a:xfrm>
            <a:off x="552554" y="235192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7" name="타원 46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sp>
        <p:nvSpPr>
          <p:cNvPr id="48" name="타원 47"/>
          <p:cNvSpPr/>
          <p:nvPr/>
        </p:nvSpPr>
        <p:spPr>
          <a:xfrm>
            <a:off x="7770393" y="6345311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50" name="직사각형 4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1" name="가로 글상자 5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52" name="가로 글상자 5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55" name="가로 글상자 54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04069416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0" name="직사각형 4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1" name="가로 글상자 5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52" name="가로 글상자 5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graphicFrame>
        <p:nvGraphicFramePr>
          <p:cNvPr id="4" name="표 3"/>
          <p:cNvGraphicFramePr/>
          <p:nvPr/>
        </p:nvGraphicFramePr>
        <p:xfrm>
          <a:off x="8895862" y="195881"/>
          <a:ext cx="3160846" cy="1841973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과거 매출 추이와 예측 연도의 예상 매출을 그래프로 표시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5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매출 확인 창이 닫히고 이동하기 전 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45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예상 매출 정보가 개인 히스토리에 저장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4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농작물 상세 정보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예상 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모달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424" y="4075590"/>
            <a:ext cx="8334457" cy="1521262"/>
          </a:xfrm>
          <a:prstGeom prst="rect">
            <a:avLst/>
          </a:prstGeom>
        </p:spPr>
      </p:pic>
      <p:sp>
        <p:nvSpPr>
          <p:cNvPr id="18" name="가로 글상자 17"/>
          <p:cNvSpPr txBox="1"/>
          <p:nvPr/>
        </p:nvSpPr>
        <p:spPr>
          <a:xfrm>
            <a:off x="3152577" y="3248134"/>
            <a:ext cx="3327400" cy="361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 경매단가 </a:t>
            </a:r>
            <a:r>
              <a:rPr lang="en-US" altLang="ko-KR" b="1"/>
              <a:t>&amp;</a:t>
            </a:r>
            <a:r>
              <a:rPr lang="ko-KR" altLang="en-US" b="1"/>
              <a:t> 생산량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05406" y="4836222"/>
            <a:ext cx="260347" cy="109801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1424" y="6127750"/>
            <a:ext cx="8343982" cy="584831"/>
          </a:xfrm>
          <a:prstGeom prst="rect">
            <a:avLst/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403350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다시선택</a:t>
            </a:r>
          </a:p>
        </p:txBody>
      </p:sp>
      <p:sp>
        <p:nvSpPr>
          <p:cNvPr id="28" name="타원 27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cxnSp>
        <p:nvCxnSpPr>
          <p:cNvPr id="29" name="선 28"/>
          <p:cNvCxnSpPr/>
          <p:nvPr/>
        </p:nvCxnSpPr>
        <p:spPr>
          <a:xfrm>
            <a:off x="518642" y="3248134"/>
            <a:ext cx="7861300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9293" y="1638512"/>
            <a:ext cx="1543050" cy="1416951"/>
          </a:xfrm>
          <a:prstGeom prst="ellipse">
            <a:avLst/>
          </a:prstGeom>
        </p:spPr>
      </p:pic>
      <p:sp>
        <p:nvSpPr>
          <p:cNvPr id="31" name="가로 글상자 30"/>
          <p:cNvSpPr txBox="1"/>
          <p:nvPr/>
        </p:nvSpPr>
        <p:spPr>
          <a:xfrm>
            <a:off x="2971849" y="1591707"/>
            <a:ext cx="2463800" cy="1585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이름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품종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수확시기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특징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876727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매출확인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>
            <a:alphaModFix amt="42000"/>
            <a:lum/>
          </a:blip>
          <a:stretch>
            <a:fillRect/>
          </a:stretch>
        </p:blipFill>
        <p:spPr>
          <a:xfrm>
            <a:off x="191944" y="1183320"/>
            <a:ext cx="8334457" cy="5496185"/>
          </a:xfrm>
          <a:prstGeom prst="rect">
            <a:avLst/>
          </a:prstGeom>
          <a:blipFill rotWithShape="1">
            <a:blip r:embed="rId6">
              <a:alphaModFix amt="42000"/>
              <a:lum/>
            </a:blip>
            <a:tile tx="0" ty="0" sx="100000" sy="100000" flip="none" algn="tl"/>
          </a:blipFill>
        </p:spPr>
      </p:pic>
      <p:sp>
        <p:nvSpPr>
          <p:cNvPr id="39" name="직사각형 38"/>
          <p:cNvSpPr/>
          <p:nvPr/>
        </p:nvSpPr>
        <p:spPr>
          <a:xfrm>
            <a:off x="1635119" y="2346988"/>
            <a:ext cx="5448108" cy="32498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369515" y="2868307"/>
            <a:ext cx="3979315" cy="2190402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6686550" y="2346988"/>
            <a:ext cx="396677" cy="335886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42" name="선 41"/>
          <p:cNvCxnSpPr/>
          <p:nvPr/>
        </p:nvCxnSpPr>
        <p:spPr>
          <a:xfrm>
            <a:off x="6686551" y="2346988"/>
            <a:ext cx="396676" cy="33588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선 42"/>
          <p:cNvCxnSpPr/>
          <p:nvPr/>
        </p:nvCxnSpPr>
        <p:spPr>
          <a:xfrm flipV="1">
            <a:off x="6686550" y="2346988"/>
            <a:ext cx="396677" cy="33588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790950" y="5222874"/>
            <a:ext cx="1435100" cy="373978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저장</a:t>
            </a:r>
          </a:p>
        </p:txBody>
      </p:sp>
      <p:sp>
        <p:nvSpPr>
          <p:cNvPr id="46" name="타원 45"/>
          <p:cNvSpPr/>
          <p:nvPr/>
        </p:nvSpPr>
        <p:spPr>
          <a:xfrm>
            <a:off x="1863725" y="2682874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7" name="타원 46"/>
          <p:cNvSpPr/>
          <p:nvPr/>
        </p:nvSpPr>
        <p:spPr>
          <a:xfrm>
            <a:off x="6543675" y="2241931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8" name="타원 47"/>
          <p:cNvSpPr/>
          <p:nvPr/>
        </p:nvSpPr>
        <p:spPr>
          <a:xfrm>
            <a:off x="3648075" y="508039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3" name="가로 글상자 52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21178666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비용 조회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비용 조회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270383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/>
                <a:gridCol w="2402205"/>
              </a:tblGrid>
              <a:tr h="370840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  <a:endParaRPr lang="en-US" altLang="ko-KR" sz="13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비용 조회 클릭시 화면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오른쪽으로 자연스럽게 움직이는 이미지 적용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조건 선택 박스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검색 박스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선택한 조건 초기화 버튼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선택한 조건으로 지원 정책 정보를 검색하는 버튼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  <a:cs typeface="Times New Roman"/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순서도: 처리 12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  <a:cs typeface="Times New Roman"/>
            </a:endParaRPr>
          </a:p>
        </p:txBody>
      </p:sp>
      <p:sp>
        <p:nvSpPr>
          <p:cNvPr id="15" name="순서도: 처리 14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∨</a:t>
            </a:r>
            <a:endParaRPr kumimoji="0" lang="ko-KR" altLang="en-US" sz="1100" b="0" i="0" u="none" strike="noStrike" kern="1200" cap="none" spc="0" normalizeH="0" baseline="0">
              <a:solidFill>
                <a:srgbClr val="93cf6e"/>
              </a:solidFill>
              <a:latin typeface="맑은 고딕"/>
              <a:cs typeface="Times New Roman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>
                <a:latin typeface="맑은 고딕"/>
              </a:rPr>
              <a:t>비용 조회</a:t>
            </a:r>
            <a:endParaRPr lang="ko-KR" altLang="en-US" sz="1900" b="1">
              <a:latin typeface="맑은 고딕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비용 조회</a:t>
            </a:r>
            <a:endParaRPr kumimoji="0" lang="ko-KR" altLang="en-US" sz="1300" b="1" i="0" u="none" strike="noStrike" kern="1200" cap="none" spc="0" normalizeH="0" baseline="0">
              <a:solidFill>
                <a:srgbClr val="3e6b23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순서도: 처리 20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농작물별 비용과 정책을</a:t>
            </a:r>
            <a:br>
              <a:rPr lang="ko-KR" altLang="en-US" b="1">
                <a:solidFill>
                  <a:schemeClr val="dk1"/>
                </a:solidFill>
              </a:rPr>
            </a:br>
            <a:r>
              <a:rPr lang="ko-KR" altLang="en-US" b="1">
                <a:solidFill>
                  <a:schemeClr val="dk1"/>
                </a:solidFill>
              </a:rPr>
              <a:t>간단하게 확인 하세요 </a:t>
            </a:r>
            <a:r>
              <a:rPr lang="en-US" altLang="ko-KR" b="1">
                <a:solidFill>
                  <a:schemeClr val="dk1"/>
                </a:solidFill>
              </a:rPr>
              <a:t>.</a:t>
            </a:r>
            <a:endParaRPr lang="en-US" altLang="ko-KR" b="1">
              <a:solidFill>
                <a:schemeClr val="dk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 flipV="1">
            <a:off x="1682251" y="5303195"/>
            <a:ext cx="5803344" cy="1354356"/>
          </a:xfrm>
          <a:prstGeom prst="roundRect">
            <a:avLst>
              <a:gd name="adj" fmla="val 1041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37299" y="3800036"/>
            <a:ext cx="2725855" cy="29409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농작물별 비용과 정책 계산하기</a:t>
            </a:r>
            <a:endParaRPr kumimoji="0" lang="ko-KR" altLang="en-US" sz="1400" b="1" i="0" u="none" strike="noStrike" kern="1200" cap="none" spc="0" normalizeH="0" baseline="0">
              <a:solidFill>
                <a:srgbClr val="759e31"/>
              </a:solidFill>
              <a:latin typeface="맑은 고딕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682252" y="4611910"/>
            <a:ext cx="5803344" cy="874597"/>
          </a:xfrm>
          <a:prstGeom prst="roundRect">
            <a:avLst>
              <a:gd name="adj" fmla="val 10416"/>
            </a:avLst>
          </a:prstGeom>
          <a:solidFill>
            <a:srgbClr val="d9edde">
              <a:alpha val="10000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d9edde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d9edde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d9edde"/>
                </a:solidFill>
                <a:latin typeface="맑은 고딕"/>
              </a:rPr>
              <a:t>  </a:t>
            </a:r>
            <a:endParaRPr kumimoji="0" lang="ko-KR" altLang="en-US" sz="1100" b="1" i="0" u="none" strike="noStrike" kern="1200" cap="none" spc="0" normalizeH="0" baseline="0">
              <a:solidFill>
                <a:srgbClr val="d9edde"/>
              </a:solidFill>
              <a:latin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682253" y="5303195"/>
            <a:ext cx="5803344" cy="965891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765555" y="4674809"/>
            <a:ext cx="2013913" cy="273444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bfbfbf"/>
                </a:solidFill>
                <a:latin typeface="맑은 고딕"/>
              </a:rPr>
              <a:t> 농작물 검색 예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bfbfbf"/>
                </a:solidFill>
                <a:latin typeface="맑은 고딕"/>
              </a:rPr>
              <a:t>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bfbfbf"/>
                </a:solidFill>
                <a:latin typeface="맑은 고딕"/>
              </a:rPr>
              <a:t> 딸기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bfbfbf"/>
                </a:solidFill>
                <a:latin typeface="맑은 고딕"/>
              </a:rPr>
              <a:t>          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X</a:t>
            </a:r>
            <a:endParaRPr kumimoji="0" lang="en-US" altLang="ko-KR" sz="1000" b="0" i="0" u="none" strike="noStrike" kern="1200" cap="none" spc="0" normalizeH="0" baseline="0">
              <a:solidFill>
                <a:schemeClr val="dk1"/>
              </a:solidFill>
              <a:latin typeface="맑은 고딕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682252" y="5033248"/>
          <a:ext cx="5803340" cy="12358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60668"/>
                <a:gridCol w="1160668"/>
                <a:gridCol w="1160668"/>
                <a:gridCol w="1160668"/>
                <a:gridCol w="1160668"/>
              </a:tblGrid>
              <a:tr h="1235838">
                <a:tc>
                  <a:txBody>
                    <a:bodyPr vert="horz" lIns="91440" tIns="45720" rIns="91440" bIns="45720" anchor="t" anchorCtr="0"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조미채소</a:t>
                      </a: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chemeClr val="dk1"/>
                          </a:solidFill>
                          <a:latin typeface="맑은 고딕"/>
                        </a:rPr>
                        <a:t>고추</a:t>
                      </a:r>
                      <a:endParaRPr kumimoji="0" lang="ko-KR" altLang="en-US" sz="1200" b="0" i="0" u="none" strike="noStrike" kern="1200" cap="none" normalizeH="0" baseline="0">
                        <a:solidFill>
                          <a:schemeClr val="dk1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마늘</a:t>
                      </a:r>
                      <a:endParaRPr kumimoji="0" lang="ko-KR" altLang="en-US" sz="12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양파</a:t>
                      </a:r>
                      <a:endParaRPr kumimoji="0" lang="ko-KR" altLang="en-US" sz="12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과채류</a:t>
                      </a: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딸기</a:t>
                      </a:r>
                      <a:endParaRPr kumimoji="0" lang="ko-KR" altLang="en-US" sz="12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오이</a:t>
                      </a:r>
                      <a:endParaRPr kumimoji="0" lang="ko-KR" altLang="en-US" sz="12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토마토</a:t>
                      </a:r>
                      <a:endParaRPr kumimoji="0" lang="ko-KR" altLang="en-US" sz="12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식량작물</a:t>
                      </a: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정곡</a:t>
                      </a:r>
                      <a:endParaRPr kumimoji="0" lang="ko-KR" altLang="en-US" sz="12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과실류</a:t>
                      </a: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참다래</a:t>
                      </a:r>
                      <a:endParaRPr kumimoji="0" lang="ko-KR" altLang="en-US" sz="12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포도</a:t>
                      </a:r>
                      <a:endParaRPr kumimoji="0" lang="ko-KR" altLang="en-US" sz="12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서류</a:t>
                      </a: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고구마</a:t>
                      </a:r>
                      <a:endParaRPr kumimoji="0" lang="ko-KR" altLang="en-US" sz="12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9" name="모서리가 둥근 직사각형 28"/>
          <p:cNvSpPr/>
          <p:nvPr/>
        </p:nvSpPr>
        <p:spPr>
          <a:xfrm>
            <a:off x="1661390" y="4186232"/>
            <a:ext cx="720090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농작물 ▼</a:t>
            </a:r>
            <a:endParaRPr kumimoji="0" lang="ko-KR" altLang="en-US" sz="900" b="1" i="0" u="none" strike="noStrike" kern="1200" cap="none" spc="0" normalizeH="0" baseline="0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7869" y="4186232"/>
            <a:ext cx="609285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지역 ▼</a:t>
            </a:r>
            <a:endParaRPr kumimoji="0" lang="ko-KR" altLang="en-US" sz="900" b="1" i="0" u="none" strike="noStrike" kern="1200" cap="none" spc="0" normalizeH="0" baseline="0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131693" y="4186232"/>
            <a:ext cx="609285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나이 ▼</a:t>
            </a:r>
            <a:endParaRPr kumimoji="0" lang="ko-KR" altLang="en-US" sz="900" b="1" i="0" u="none" strike="noStrike" kern="1200" cap="none" spc="0" normalizeH="0" baseline="0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808043" y="4186233"/>
            <a:ext cx="828103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독립 경영▼</a:t>
            </a:r>
            <a:endParaRPr kumimoji="0" lang="ko-KR" altLang="en-US" sz="900" b="1" i="0" u="none" strike="noStrike" kern="1200" cap="none" spc="0" normalizeH="0" baseline="0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725759" y="4186233"/>
            <a:ext cx="609285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병역 ▼</a:t>
            </a:r>
            <a:endParaRPr kumimoji="0" lang="ko-KR" altLang="en-US" sz="900" b="1" i="0" u="none" strike="noStrike" kern="1200" cap="none" spc="0" normalizeH="0" baseline="0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920164" y="4183321"/>
            <a:ext cx="714573" cy="294676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초기화</a:t>
            </a:r>
            <a:endParaRPr kumimoji="0" lang="ko-KR" altLang="en-US" sz="12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741492" y="4183321"/>
            <a:ext cx="711220" cy="294677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  <a:endParaRPr kumimoji="0" lang="ko-KR" altLang="en-US" sz="12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189546" y="1525061"/>
            <a:ext cx="1296162" cy="65714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매출 확인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농작물 우선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)</a:t>
            </a:r>
            <a:endParaRPr lang="en-US" altLang="ko-KR" sz="800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매출 확인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800">
                <a:solidFill>
                  <a:schemeClr val="dk1"/>
                </a:solidFill>
                <a:latin typeface="맑은 고딕"/>
              </a:rPr>
              <a:t>지역 우선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)</a:t>
            </a:r>
            <a:endParaRPr lang="en-US" altLang="ko-KR" sz="800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비용 조회</a:t>
            </a:r>
            <a:endParaRPr lang="ko-KR" altLang="en-US" sz="800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수익 확인</a:t>
            </a:r>
            <a:endParaRPr lang="ko-KR" altLang="en-US" sz="800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230376" y="1827300"/>
            <a:ext cx="607251" cy="158750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993145" y="168328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556237" y="454879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74541" y="224685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751288" y="3968118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6634737" y="3968118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644151" y="4164270"/>
            <a:ext cx="3737171" cy="36547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556237" y="40573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0" name="직사각형 5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1" name="가로 글상자 6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62" name="가로 글상자 6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63" name="순서도: 처리 62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4" name="순서도: 처리 63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60401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/>
                <a:gridCol w="2402205"/>
              </a:tblGrid>
              <a:tr h="370840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  <a:endParaRPr lang="en-US" altLang="ko-KR" sz="13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7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지원 정책 리스트</a:t>
                      </a:r>
                      <a:endParaRPr lang="ko-KR" altLang="en-US" sz="13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8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분석 비용 정보 제공</a:t>
                      </a:r>
                      <a:endParaRPr lang="ko-KR" altLang="en-US" sz="13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9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분석된 비용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개인 히스토리에 저장하는 버튼</a:t>
                      </a:r>
                      <a:endParaRPr lang="ko-KR" altLang="en-US" sz="13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30835" y="1266995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청년후계농 영농정착 지원 사업</a:t>
            </a:r>
            <a:endParaRPr kumimoji="0" lang="ko-KR" altLang="en-US" sz="11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6954697" y="1331989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30835" y="1750572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귀농인 농가주택 수리비 지원 사업</a:t>
            </a:r>
            <a:endParaRPr kumimoji="0" lang="ko-KR" altLang="en-US" sz="11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6954697" y="1815566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630835" y="2219495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다농형 소형농기계구입 지원</a:t>
            </a:r>
            <a:endParaRPr kumimoji="0" lang="ko-KR" altLang="en-US" sz="11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" name="순서도: 처리 15"/>
          <p:cNvSpPr/>
          <p:nvPr/>
        </p:nvSpPr>
        <p:spPr>
          <a:xfrm>
            <a:off x="6954697" y="2284489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30835" y="2673765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주택 수리비 지원</a:t>
            </a:r>
            <a:endParaRPr kumimoji="0" lang="ko-KR" altLang="en-US" sz="11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" name="순서도: 처리 17"/>
          <p:cNvSpPr/>
          <p:nvPr/>
        </p:nvSpPr>
        <p:spPr>
          <a:xfrm>
            <a:off x="6954697" y="2738759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630835" y="3129977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주택 수리비 지원</a:t>
            </a:r>
            <a:endParaRPr kumimoji="0" lang="ko-KR" altLang="en-US" sz="11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" name="순서도: 처리 21"/>
          <p:cNvSpPr/>
          <p:nvPr/>
        </p:nvSpPr>
        <p:spPr>
          <a:xfrm>
            <a:off x="6954697" y="3194971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558623" y="3722057"/>
            <a:ext cx="396049" cy="2160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dk1"/>
                </a:solidFill>
              </a:rPr>
              <a:t>이전</a:t>
            </a:r>
            <a:endParaRPr lang="ko-KR" altLang="en-US" sz="800">
              <a:solidFill>
                <a:schemeClr val="dk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56173" y="3722057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chemeClr val="dk1"/>
                </a:solidFill>
                <a:latin typeface="Calibri"/>
                <a:ea typeface="맑은 고딕"/>
                <a:cs typeface="맑은 고딕"/>
              </a:rPr>
              <a:t>다음</a:t>
            </a:r>
            <a:endParaRPr kumimoji="0" lang="ko-KR" altLang="en-US" sz="800" b="0" i="0" u="none" strike="noStrike" kern="1200" cap="none" spc="0" normalizeH="0" baseline="0">
              <a:solidFill>
                <a:schemeClr val="dk1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39258" y="3722057"/>
            <a:ext cx="216027" cy="216027"/>
          </a:xfrm>
          <a:prstGeom prst="rect">
            <a:avLst/>
          </a:prstGeom>
          <a:solidFill>
            <a:srgbClr val="3e6a2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1</a:t>
            </a:r>
            <a:endParaRPr kumimoji="0" lang="en-US" altLang="ko-KR" sz="11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44058" y="3722057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chemeClr val="dk1"/>
                </a:solidFill>
                <a:latin typeface="Calibri"/>
                <a:ea typeface="맑은 고딕"/>
                <a:cs typeface="맑은 고딕"/>
              </a:rPr>
              <a:t>2</a:t>
            </a:r>
            <a:endParaRPr kumimoji="0" lang="en-US" altLang="ko-KR" sz="1100" b="0" i="0" u="none" strike="noStrike" kern="1200" cap="none" spc="0" normalizeH="0" baseline="0">
              <a:solidFill>
                <a:schemeClr val="dk1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38880" y="3722057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chemeClr val="dk1"/>
                </a:solidFill>
                <a:latin typeface="Calibri"/>
                <a:ea typeface="맑은 고딕"/>
                <a:cs typeface="맑은 고딕"/>
              </a:rPr>
              <a:t>3</a:t>
            </a:r>
            <a:endParaRPr kumimoji="0" lang="en-US" altLang="ko-KR" sz="1100" b="0" i="0" u="none" strike="noStrike" kern="1200" cap="none" spc="0" normalizeH="0" baseline="0">
              <a:solidFill>
                <a:schemeClr val="dk1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59936" y="4132588"/>
            <a:ext cx="8569071" cy="799745"/>
          </a:xfrm>
          <a:prstGeom prst="rect">
            <a:avLst/>
          </a:prstGeom>
          <a:solidFill>
            <a:srgbClr val="d9edd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17476" y="4299825"/>
            <a:ext cx="2037431" cy="57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정책금액</a:t>
            </a: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0</a:t>
            </a:r>
            <a:endParaRPr kumimoji="0" lang="en-US" altLang="ko-KR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46666" y="4299826"/>
            <a:ext cx="2037430" cy="575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연간 총 비용</a:t>
            </a: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0</a:t>
            </a:r>
            <a:endParaRPr kumimoji="0" lang="en-US" altLang="ko-KR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5530" y="4299825"/>
            <a:ext cx="2037432" cy="575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 경영비용</a:t>
            </a: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0</a:t>
            </a:r>
            <a:endParaRPr kumimoji="0" lang="en-US" altLang="ko-KR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2" name="뺄셈 기호 31"/>
          <p:cNvSpPr/>
          <p:nvPr/>
        </p:nvSpPr>
        <p:spPr>
          <a:xfrm>
            <a:off x="2457431" y="4442449"/>
            <a:ext cx="360045" cy="180022"/>
          </a:xfrm>
          <a:prstGeom prst="mathMinus">
            <a:avLst>
              <a:gd name="adj1" fmla="val 10156"/>
            </a:avLst>
          </a:prstGeom>
          <a:solidFill>
            <a:srgbClr val="000000">
              <a:alpha val="100000"/>
            </a:srgbClr>
          </a:solidFill>
          <a:ln w="1905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3" name="등호 32"/>
          <p:cNvSpPr/>
          <p:nvPr/>
        </p:nvSpPr>
        <p:spPr>
          <a:xfrm>
            <a:off x="5172200" y="4370440"/>
            <a:ext cx="360045" cy="252031"/>
          </a:xfrm>
          <a:prstGeom prst="mathEqual">
            <a:avLst>
              <a:gd name="adj1" fmla="val 7350"/>
              <a:gd name="adj2" fmla="val 23850"/>
            </a:avLst>
          </a:prstGeom>
          <a:solidFill>
            <a:srgbClr val="a6a6a6">
              <a:alpha val="100000"/>
            </a:srgbClr>
          </a:solidFill>
          <a:ln w="19050" cap="flat" cmpd="sng" algn="ctr">
            <a:solidFill>
              <a:schemeClr val="dk1"/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73469" y="4320636"/>
            <a:ext cx="711220" cy="428031"/>
          </a:xfrm>
          <a:prstGeom prst="roundRect">
            <a:avLst>
              <a:gd name="adj" fmla="val 16667"/>
            </a:avLst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저장</a:t>
            </a:r>
            <a:endParaRPr kumimoji="0" lang="ko-KR" altLang="en-US" sz="15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324246" y="119697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7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647453" y="417380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9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79514" y="400657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8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비용 조회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비용 조회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1" name="직사각형 11"/>
          <p:cNvSpPr/>
          <p:nvPr/>
        </p:nvSpPr>
        <p:spPr>
          <a:xfrm>
            <a:off x="151387" y="5137523"/>
            <a:ext cx="8588244" cy="1229767"/>
          </a:xfrm>
          <a:prstGeom prst="rect">
            <a:avLst/>
          </a:prstGeom>
          <a:solidFill>
            <a:srgbClr val="294717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2" name="직사각형 12"/>
          <p:cNvSpPr/>
          <p:nvPr/>
        </p:nvSpPr>
        <p:spPr>
          <a:xfrm>
            <a:off x="160882" y="6367291"/>
            <a:ext cx="8578472" cy="344170"/>
          </a:xfrm>
          <a:prstGeom prst="rect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3" name="가로 글상자 13"/>
          <p:cNvSpPr txBox="1"/>
          <p:nvPr/>
        </p:nvSpPr>
        <p:spPr>
          <a:xfrm>
            <a:off x="160881" y="5137523"/>
            <a:ext cx="2076389" cy="756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Our Office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서울시 마포구 신촌로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104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 그린컴퓨터</a:t>
            </a:r>
            <a:endPara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02-715-2111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http://sinchon.greenart.co.kr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4" name="가로 글상자 14"/>
          <p:cNvSpPr txBox="1"/>
          <p:nvPr/>
        </p:nvSpPr>
        <p:spPr>
          <a:xfrm>
            <a:off x="3313021" y="5222695"/>
            <a:ext cx="1304549" cy="1033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Quick Links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추천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비용 조회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수익 확인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정부지원 정책들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지역축제 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문화행사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5" name="가로 글상자 15"/>
          <p:cNvSpPr txBox="1"/>
          <p:nvPr/>
        </p:nvSpPr>
        <p:spPr>
          <a:xfrm>
            <a:off x="5950599" y="5184730"/>
            <a:ext cx="1442020" cy="1071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Business Hours</a:t>
            </a:r>
            <a:endPara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Monday-Friday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09:30 am - 06:20 pm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Saturday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Sunday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6" name="타원 16"/>
          <p:cNvSpPr/>
          <p:nvPr/>
        </p:nvSpPr>
        <p:spPr>
          <a:xfrm>
            <a:off x="424907" y="5967559"/>
            <a:ext cx="490195" cy="267652"/>
          </a:xfrm>
          <a:prstGeom prst="ellipse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Git</a:t>
            </a:r>
            <a:endPara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7" name="가로 글상자 17"/>
          <p:cNvSpPr txBox="1"/>
          <p:nvPr/>
        </p:nvSpPr>
        <p:spPr>
          <a:xfrm>
            <a:off x="424907" y="6389540"/>
            <a:ext cx="3882856" cy="271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ⓒ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WYC - Turning to Farm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 All Right Reserved.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8" name="가로 글상자 18"/>
          <p:cNvSpPr txBox="1"/>
          <p:nvPr/>
        </p:nvSpPr>
        <p:spPr>
          <a:xfrm>
            <a:off x="5785197" y="6367291"/>
            <a:ext cx="2728067" cy="317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Designed by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Team WYC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759e31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비용 조회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비용 조회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379494"/>
              </p:ext>
            </p:extLst>
          </p:nvPr>
        </p:nvGraphicFramePr>
        <p:xfrm>
          <a:off x="8896079" y="195395"/>
          <a:ext cx="3164205" cy="1483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각 조건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조건에 부합하는 지원 정책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선택한 조건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순서도: 처리 14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chemeClr val="dk1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chemeClr val="dk1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>
                <a:latin typeface="맑은 고딕"/>
              </a:rPr>
              <a:t>비용 조회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비용 조회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농작물별 비용과 정책을</a:t>
            </a:r>
            <a:br>
              <a:rPr lang="ko-KR" altLang="en-US" b="1">
                <a:solidFill>
                  <a:schemeClr val="dk1"/>
                </a:solidFill>
              </a:rPr>
            </a:br>
            <a:r>
              <a:rPr lang="ko-KR" altLang="en-US" b="1">
                <a:solidFill>
                  <a:schemeClr val="dk1"/>
                </a:solidFill>
              </a:rPr>
              <a:t>간단하게 확인 하세요 </a:t>
            </a:r>
            <a:r>
              <a:rPr lang="en-US" altLang="ko-KR" b="1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 flipV="1">
            <a:off x="1682251" y="5303195"/>
            <a:ext cx="5803344" cy="1354356"/>
          </a:xfrm>
          <a:prstGeom prst="roundRect">
            <a:avLst>
              <a:gd name="adj" fmla="val 1041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37299" y="3800036"/>
            <a:ext cx="2725855" cy="29409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농작물별 비용과 정책 계산하기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682252" y="4611910"/>
            <a:ext cx="5803344" cy="874597"/>
          </a:xfrm>
          <a:prstGeom prst="roundRect">
            <a:avLst>
              <a:gd name="adj" fmla="val 10416"/>
            </a:avLst>
          </a:prstGeom>
          <a:solidFill>
            <a:srgbClr val="D9EDDE">
              <a:alpha val="10000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D9EDDE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D9EDDE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D9EDDE"/>
                </a:solidFill>
                <a:latin typeface="맑은 고딕"/>
              </a:rPr>
              <a:t> 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682253" y="5303195"/>
            <a:ext cx="5803344" cy="965891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682252" y="5033248"/>
          <a:ext cx="5802630" cy="12358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802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583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i="0" u="none" strike="noStrike" kern="1200" cap="none" normalizeH="0" baseline="0">
                          <a:solidFill>
                            <a:schemeClr val="dk1"/>
                          </a:solidFill>
                          <a:latin typeface="맑은 고딕"/>
                        </a:rPr>
                        <a:t>병역 확인</a:t>
                      </a: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3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미필</a:t>
                      </a: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300" i="0" u="none" strike="noStrike" kern="1200" cap="none" normalizeH="0" baseline="0">
                          <a:solidFill>
                            <a:srgbClr val="93CF6E"/>
                          </a:solidFill>
                          <a:latin typeface="맑은 고딕"/>
                        </a:rPr>
                        <a:t>군필</a:t>
                      </a: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3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군 면제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모서리가 둥근 직사각형 28"/>
          <p:cNvSpPr/>
          <p:nvPr/>
        </p:nvSpPr>
        <p:spPr>
          <a:xfrm>
            <a:off x="1661390" y="4186232"/>
            <a:ext cx="720090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농작물 ▼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7869" y="4186232"/>
            <a:ext cx="609285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지역 ▼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131693" y="4186232"/>
            <a:ext cx="609285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나이 ▼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808043" y="4186233"/>
            <a:ext cx="828103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독립 경영▼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725759" y="4186233"/>
            <a:ext cx="609285" cy="306919"/>
          </a:xfrm>
          <a:prstGeom prst="roundRect">
            <a:avLst>
              <a:gd name="adj" fmla="val 16667"/>
            </a:avLst>
          </a:prstGeom>
          <a:solidFill>
            <a:srgbClr val="93CF6E"/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병역 ▼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920164" y="4183321"/>
            <a:ext cx="714573" cy="294676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초기화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741492" y="4183321"/>
            <a:ext cx="711220" cy="294677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782364" y="6348355"/>
            <a:ext cx="635918" cy="2710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마늘</a:t>
            </a:r>
          </a:p>
        </p:txBody>
      </p:sp>
      <p:sp>
        <p:nvSpPr>
          <p:cNvPr id="50" name="타원 49"/>
          <p:cNvSpPr/>
          <p:nvPr/>
        </p:nvSpPr>
        <p:spPr>
          <a:xfrm>
            <a:off x="1511283" y="401475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2" name="타원 51"/>
          <p:cNvSpPr/>
          <p:nvPr/>
        </p:nvSpPr>
        <p:spPr>
          <a:xfrm>
            <a:off x="1535374" y="622233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53" name="타원 52"/>
          <p:cNvSpPr/>
          <p:nvPr/>
        </p:nvSpPr>
        <p:spPr>
          <a:xfrm>
            <a:off x="4727792" y="4220150"/>
            <a:ext cx="607251" cy="257847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7326697" y="401475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495775" y="6348355"/>
            <a:ext cx="682452" cy="2710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고흥군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281229" y="6348355"/>
            <a:ext cx="940865" cy="2710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30~40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살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312476" y="6348355"/>
            <a:ext cx="717926" cy="2710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년차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155134" y="6348355"/>
            <a:ext cx="561525" cy="2710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군필</a:t>
            </a:r>
          </a:p>
        </p:txBody>
      </p:sp>
      <p:sp>
        <p:nvSpPr>
          <p:cNvPr id="64" name="타원 63"/>
          <p:cNvSpPr/>
          <p:nvPr/>
        </p:nvSpPr>
        <p:spPr>
          <a:xfrm>
            <a:off x="4280300" y="5622592"/>
            <a:ext cx="607251" cy="249464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5109408" y="6325181"/>
            <a:ext cx="650133" cy="298380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7" name="직사각형 66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8" name="가로 글상자 67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69" name="가로 글상자 68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70" name="순서도: 처리 69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20955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/>
                <a:gridCol w="2402205"/>
              </a:tblGrid>
              <a:tr h="370840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  <a:endParaRPr lang="en-US" altLang="ko-KR" sz="13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조건에 맞는 정책 정보만 제공</a:t>
                      </a:r>
                      <a:endParaRPr lang="ko-KR" altLang="en-US" sz="13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정책 제목 클릭 시 상세정보 모달창으로 제공</a:t>
                      </a:r>
                      <a:endParaRPr lang="ko-KR" altLang="en-US" sz="13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정책 선택시 정책 금액에 적용</a:t>
                      </a:r>
                      <a:endParaRPr lang="ko-KR" altLang="en-US" sz="13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7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종합적으로 계산된 비용 정보 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로 전송</a:t>
                      </a:r>
                      <a:endParaRPr lang="ko-KR" altLang="en-US" sz="13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23235" y="1442268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청년후계농 영농정착 지원 사업</a:t>
            </a:r>
            <a:endParaRPr kumimoji="0" lang="ko-KR" altLang="en-US" sz="11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6947097" y="1507262"/>
            <a:ext cx="234029" cy="234029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23235" y="1925845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귀농인 농가주택 수리비 지원 사업</a:t>
            </a:r>
            <a:endParaRPr kumimoji="0" lang="ko-KR" altLang="en-US" sz="11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6947097" y="1990839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623235" y="2394768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다농형 소형농기계구입 지원</a:t>
            </a:r>
            <a:endParaRPr kumimoji="0" lang="ko-KR" altLang="en-US" sz="11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" name="순서도: 처리 15"/>
          <p:cNvSpPr/>
          <p:nvPr/>
        </p:nvSpPr>
        <p:spPr>
          <a:xfrm>
            <a:off x="6947097" y="2459762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59668" y="3947085"/>
            <a:ext cx="8569071" cy="799745"/>
          </a:xfrm>
          <a:prstGeom prst="rect">
            <a:avLst/>
          </a:prstGeom>
          <a:solidFill>
            <a:srgbClr val="d9edd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07683" y="4114322"/>
            <a:ext cx="2037431" cy="57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정책금액</a:t>
            </a: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1,000,000</a:t>
            </a:r>
            <a:endParaRPr kumimoji="0" lang="en-US" altLang="ko-KR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36873" y="4114323"/>
            <a:ext cx="2037430" cy="575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연간 총 비용</a:t>
            </a: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9,000,000</a:t>
            </a:r>
            <a:endParaRPr kumimoji="0" lang="en-US" altLang="ko-KR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5737" y="4114322"/>
            <a:ext cx="2037432" cy="575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 경영비용</a:t>
            </a: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10,000,000</a:t>
            </a:r>
            <a:endParaRPr kumimoji="0" lang="en-US" altLang="ko-KR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2" name="뺄셈 기호 31"/>
          <p:cNvSpPr/>
          <p:nvPr/>
        </p:nvSpPr>
        <p:spPr>
          <a:xfrm>
            <a:off x="2447638" y="4256946"/>
            <a:ext cx="360045" cy="180022"/>
          </a:xfrm>
          <a:prstGeom prst="mathMinus">
            <a:avLst>
              <a:gd name="adj1" fmla="val 10156"/>
            </a:avLst>
          </a:prstGeom>
          <a:solidFill>
            <a:srgbClr val="000000">
              <a:alpha val="100000"/>
            </a:srgbClr>
          </a:solidFill>
          <a:ln w="1905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3" name="등호 32"/>
          <p:cNvSpPr/>
          <p:nvPr/>
        </p:nvSpPr>
        <p:spPr>
          <a:xfrm>
            <a:off x="5162407" y="4184937"/>
            <a:ext cx="360045" cy="252031"/>
          </a:xfrm>
          <a:prstGeom prst="mathEqual">
            <a:avLst>
              <a:gd name="adj1" fmla="val 7350"/>
              <a:gd name="adj2" fmla="val 23850"/>
            </a:avLst>
          </a:prstGeom>
          <a:solidFill>
            <a:srgbClr val="a6a6a6">
              <a:alpha val="100000"/>
            </a:srgbClr>
          </a:solidFill>
          <a:ln w="19050" cap="flat" cmpd="sng" algn="ctr">
            <a:solidFill>
              <a:schemeClr val="dk1"/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63676" y="4135133"/>
            <a:ext cx="711220" cy="428031"/>
          </a:xfrm>
          <a:prstGeom prst="roundRect">
            <a:avLst>
              <a:gd name="adj" fmla="val 16667"/>
            </a:avLst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저장</a:t>
            </a:r>
            <a:endParaRPr kumimoji="0" lang="ko-KR" altLang="en-US" sz="15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497220" y="118270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637660" y="3988306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7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584160" y="131625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7139692" y="137224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918522" y="1497737"/>
            <a:ext cx="318610" cy="292143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296676" y="4061058"/>
            <a:ext cx="1059443" cy="628334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7589564" y="4032789"/>
            <a:ext cx="1059443" cy="628334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비용 조회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비용 조회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8" name="직사각형 11"/>
          <p:cNvSpPr/>
          <p:nvPr/>
        </p:nvSpPr>
        <p:spPr>
          <a:xfrm>
            <a:off x="140763" y="5137523"/>
            <a:ext cx="8588244" cy="1229767"/>
          </a:xfrm>
          <a:prstGeom prst="rect">
            <a:avLst/>
          </a:prstGeom>
          <a:solidFill>
            <a:srgbClr val="294717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9" name="직사각형 12"/>
          <p:cNvSpPr/>
          <p:nvPr/>
        </p:nvSpPr>
        <p:spPr>
          <a:xfrm>
            <a:off x="150258" y="6367291"/>
            <a:ext cx="8578472" cy="344170"/>
          </a:xfrm>
          <a:prstGeom prst="rect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0" name="가로 글상자 13"/>
          <p:cNvSpPr txBox="1"/>
          <p:nvPr/>
        </p:nvSpPr>
        <p:spPr>
          <a:xfrm>
            <a:off x="150258" y="5137523"/>
            <a:ext cx="2076389" cy="756547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Our Office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서울시 마포구 신촌로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104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 그린컴퓨터</a:t>
            </a:r>
            <a:endPara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02-715-2111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http://sinchon.greenart.co.kr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1" name="가로 글상자 14"/>
          <p:cNvSpPr txBox="1"/>
          <p:nvPr/>
        </p:nvSpPr>
        <p:spPr>
          <a:xfrm>
            <a:off x="3302397" y="5222695"/>
            <a:ext cx="1304549" cy="103332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Quick Links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추천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비용 조회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수익 확인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정부지원 정책들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지역축제 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문화행사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2" name="가로 글상자 15"/>
          <p:cNvSpPr txBox="1"/>
          <p:nvPr/>
        </p:nvSpPr>
        <p:spPr>
          <a:xfrm>
            <a:off x="5939975" y="5184730"/>
            <a:ext cx="1442020" cy="107129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Business Hours</a:t>
            </a:r>
            <a:endPara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Monday-Friday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09:30 am - 06:20 pm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Saturday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Sunday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3" name="타원 16"/>
          <p:cNvSpPr/>
          <p:nvPr/>
        </p:nvSpPr>
        <p:spPr>
          <a:xfrm>
            <a:off x="414283" y="5967559"/>
            <a:ext cx="490195" cy="267652"/>
          </a:xfrm>
          <a:prstGeom prst="ellipse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Git</a:t>
            </a:r>
            <a:endPara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4" name="가로 글상자 17"/>
          <p:cNvSpPr txBox="1"/>
          <p:nvPr/>
        </p:nvSpPr>
        <p:spPr>
          <a:xfrm>
            <a:off x="414283" y="6389540"/>
            <a:ext cx="3882856" cy="271096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ⓒ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WYC - Turning to Farm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 All Right Reserved.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5" name="가로 글상자 18"/>
          <p:cNvSpPr txBox="1"/>
          <p:nvPr/>
        </p:nvSpPr>
        <p:spPr>
          <a:xfrm>
            <a:off x="5774573" y="6367291"/>
            <a:ext cx="2728067" cy="31735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Designed by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Team WYC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759e31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정책 상세 정보 모달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비용 조회 화면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정책 정보 클릭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모달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56591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/>
                <a:gridCol w="2402205"/>
              </a:tblGrid>
              <a:tr h="370840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정책 상세 내역 테이블 제공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클릭 시 모달 화면 제거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모달 영역 외 클릭시 모달 화면 제거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623235" y="1442268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청년후계농 영농정착 지원 사업</a:t>
            </a:r>
            <a:endParaRPr kumimoji="0" lang="ko-KR" altLang="en-US" sz="11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" name="순서도: 처리 58"/>
          <p:cNvSpPr/>
          <p:nvPr/>
        </p:nvSpPr>
        <p:spPr>
          <a:xfrm>
            <a:off x="6947097" y="1507262"/>
            <a:ext cx="234029" cy="234029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623235" y="1925845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귀농인 농가주택 수리비 지원 사업</a:t>
            </a:r>
            <a:endParaRPr kumimoji="0" lang="ko-KR" altLang="en-US" sz="11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" name="순서도: 처리 60"/>
          <p:cNvSpPr/>
          <p:nvPr/>
        </p:nvSpPr>
        <p:spPr>
          <a:xfrm>
            <a:off x="6947097" y="1990839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623235" y="2394768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다농형 소형농기계구입 지원</a:t>
            </a:r>
            <a:endParaRPr kumimoji="0" lang="ko-KR" altLang="en-US" sz="11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3" name="순서도: 처리 62"/>
          <p:cNvSpPr/>
          <p:nvPr/>
        </p:nvSpPr>
        <p:spPr>
          <a:xfrm>
            <a:off x="6947097" y="2459762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59936" y="4132588"/>
            <a:ext cx="8569071" cy="799745"/>
          </a:xfrm>
          <a:prstGeom prst="rect">
            <a:avLst/>
          </a:prstGeom>
          <a:solidFill>
            <a:srgbClr val="d9edd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817476" y="4299825"/>
            <a:ext cx="2037431" cy="57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정책금액</a:t>
            </a: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1,000,000</a:t>
            </a:r>
            <a:endParaRPr kumimoji="0" lang="en-US" altLang="ko-KR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846666" y="4299826"/>
            <a:ext cx="2037430" cy="575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연간 총 비용</a:t>
            </a: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9,000,000</a:t>
            </a:r>
            <a:endParaRPr kumimoji="0" lang="en-US" altLang="ko-KR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05530" y="4299825"/>
            <a:ext cx="2037432" cy="575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 경영비용</a:t>
            </a: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10,000,000</a:t>
            </a:r>
            <a:endParaRPr kumimoji="0" lang="en-US" altLang="ko-KR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68" name="뺄셈 기호 67"/>
          <p:cNvSpPr/>
          <p:nvPr/>
        </p:nvSpPr>
        <p:spPr>
          <a:xfrm>
            <a:off x="2457431" y="4442449"/>
            <a:ext cx="360045" cy="180022"/>
          </a:xfrm>
          <a:prstGeom prst="mathMinus">
            <a:avLst>
              <a:gd name="adj1" fmla="val 10156"/>
            </a:avLst>
          </a:prstGeom>
          <a:solidFill>
            <a:srgbClr val="000000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69" name="등호 68"/>
          <p:cNvSpPr/>
          <p:nvPr/>
        </p:nvSpPr>
        <p:spPr>
          <a:xfrm>
            <a:off x="5172200" y="4370440"/>
            <a:ext cx="360045" cy="252031"/>
          </a:xfrm>
          <a:prstGeom prst="mathEqual">
            <a:avLst>
              <a:gd name="adj1" fmla="val 7350"/>
              <a:gd name="adj2" fmla="val 23850"/>
            </a:avLst>
          </a:prstGeom>
          <a:solidFill>
            <a:srgbClr val="a6a6a6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7773469" y="4320636"/>
            <a:ext cx="711220" cy="428031"/>
          </a:xfrm>
          <a:prstGeom prst="roundRect">
            <a:avLst>
              <a:gd name="adj" fmla="val 16667"/>
            </a:avLst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저장</a:t>
            </a:r>
            <a:endParaRPr kumimoji="0" lang="ko-KR" altLang="en-US" sz="15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932333"/>
            <a:ext cx="8584808" cy="1779127"/>
          </a:xfrm>
          <a:prstGeom prst="rect">
            <a:avLst/>
          </a:prstGeom>
        </p:spPr>
      </p:pic>
      <p:sp>
        <p:nvSpPr>
          <p:cNvPr id="56" name="순서도: 처리 55"/>
          <p:cNvSpPr/>
          <p:nvPr/>
        </p:nvSpPr>
        <p:spPr>
          <a:xfrm>
            <a:off x="158504" y="1182709"/>
            <a:ext cx="8577880" cy="5519227"/>
          </a:xfrm>
          <a:prstGeom prst="flowChartProcess">
            <a:avLst/>
          </a:prstGeom>
          <a:solidFill>
            <a:schemeClr val="accent3">
              <a:alpha val="88000"/>
            </a:schemeClr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모서리가 둥근 직사각형 61"/>
          <p:cNvSpPr/>
          <p:nvPr/>
        </p:nvSpPr>
        <p:spPr>
          <a:xfrm>
            <a:off x="2038059" y="2049595"/>
            <a:ext cx="4909038" cy="3363057"/>
          </a:xfrm>
          <a:prstGeom prst="roundRect">
            <a:avLst>
              <a:gd name="adj" fmla="val 7291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2" name="타원 64"/>
          <p:cNvSpPr/>
          <p:nvPr/>
        </p:nvSpPr>
        <p:spPr>
          <a:xfrm>
            <a:off x="2174443" y="20144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1</a:t>
            </a: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583856" y="2586496"/>
            <a:ext cx="0" cy="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83856" y="2586496"/>
            <a:ext cx="0" cy="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graphicFrame>
        <p:nvGraphicFramePr>
          <p:cNvPr id="86" name="표 85"/>
          <p:cNvGraphicFramePr/>
          <p:nvPr/>
        </p:nvGraphicFramePr>
        <p:xfrm>
          <a:off x="2601801" y="2809422"/>
          <a:ext cx="3781554" cy="227532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56548"/>
                <a:gridCol w="2625006"/>
              </a:tblGrid>
              <a:tr h="396240"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지원 대상 및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자격조건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만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40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세 미만 청년농업인</a:t>
                      </a:r>
                      <a:endParaRPr kumimoji="0" lang="ko-KR" altLang="en-US" sz="12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5817"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사업내용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영농정착지원금 지원</a:t>
                      </a:r>
                      <a:endParaRPr kumimoji="0" lang="ko-KR" altLang="en-US" sz="12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5817"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지원 조건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독립경영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년차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~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년차 차등 지원</a:t>
                      </a:r>
                      <a:endParaRPr kumimoji="0" lang="ko-KR" altLang="en-US" sz="12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5817"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증빙서류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신청서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사업계획서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교육실적 등</a:t>
                      </a:r>
                      <a:endParaRPr kumimoji="0" lang="ko-KR" altLang="en-US" sz="12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5817"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사업량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예산배정 한도 내</a:t>
                      </a:r>
                      <a:endParaRPr kumimoji="0" lang="ko-KR" altLang="en-US" sz="12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75817"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접수 및 문의처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농정과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(339-7432)</a:t>
                      </a:r>
                      <a:endParaRPr kumimoji="0" lang="en-US" altLang="ko-KR" sz="12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7" name="순서도: 처리 86"/>
          <p:cNvSpPr/>
          <p:nvPr/>
        </p:nvSpPr>
        <p:spPr>
          <a:xfrm>
            <a:off x="3234696" y="2188881"/>
            <a:ext cx="2447409" cy="46892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정책 세부 내역</a:t>
            </a:r>
            <a:endParaRPr lang="ko-KR" altLang="en-US" b="1">
              <a:solidFill>
                <a:schemeClr val="dk1"/>
              </a:solidFill>
            </a:endParaRPr>
          </a:p>
        </p:txBody>
      </p:sp>
      <p:sp>
        <p:nvSpPr>
          <p:cNvPr id="88" name="순서도: 처리 87"/>
          <p:cNvSpPr/>
          <p:nvPr/>
        </p:nvSpPr>
        <p:spPr>
          <a:xfrm>
            <a:off x="6474070" y="2224868"/>
            <a:ext cx="252031" cy="252031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  <a:latin typeface="맑은 고딕"/>
              </a:rPr>
              <a:t>X</a:t>
            </a:r>
            <a:endParaRPr lang="en-US" altLang="ko-KR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89" name="타원 64"/>
          <p:cNvSpPr/>
          <p:nvPr/>
        </p:nvSpPr>
        <p:spPr>
          <a:xfrm>
            <a:off x="6214837" y="20144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2</a:t>
            </a: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90" name="타원 64"/>
          <p:cNvSpPr/>
          <p:nvPr/>
        </p:nvSpPr>
        <p:spPr>
          <a:xfrm>
            <a:off x="8237741" y="133907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3</a:t>
            </a: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한컴 바겐세일 B"/>
              <a:ea typeface="한컴 바겐세일 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수익 확인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6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수익 확인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298323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/>
                <a:gridCol w="2402205"/>
              </a:tblGrid>
              <a:tr h="370840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  <a:endParaRPr lang="en-US" altLang="ko-KR" sz="13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수익 확인 클릭시 화면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56779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저장 해두었던 매출에 대한 정보 선택 박스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저장 해두었던 비용에 대한 정보 선택 박스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모든 조건 초기화 버튼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선택한 조건으로 수익 예측을 하고 시각화 해주는 버튼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선택한 매출과 비용에 대한 수익 정보를 제공하고 그래프로 시각화되는 공간 박스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  <a:cs typeface="Times New Roman"/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순서도: 처리 12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  <a:cs typeface="Times New Roman"/>
            </a:endParaRPr>
          </a:p>
        </p:txBody>
      </p:sp>
      <p:sp>
        <p:nvSpPr>
          <p:cNvPr id="15" name="순서도: 처리 14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∨</a:t>
            </a:r>
            <a:endParaRPr kumimoji="0" lang="ko-KR" altLang="en-US" sz="1100" b="0" i="0" u="none" strike="noStrike" kern="1200" cap="none" spc="0" normalizeH="0" baseline="0">
              <a:solidFill>
                <a:srgbClr val="93cf6e"/>
              </a:solidFill>
              <a:latin typeface="맑은 고딕"/>
              <a:cs typeface="Times New Roman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>
                <a:latin typeface="맑은 고딕"/>
              </a:rPr>
              <a:t>수익 확인</a:t>
            </a:r>
            <a:endParaRPr lang="ko-KR" altLang="en-US" sz="1900" b="1">
              <a:latin typeface="맑은 고딕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수익 확인</a:t>
            </a:r>
            <a:endParaRPr kumimoji="0" lang="ko-KR" altLang="en-US" sz="1300" b="1" i="0" u="none" strike="noStrike" kern="1200" cap="none" spc="0" normalizeH="0" baseline="0">
              <a:solidFill>
                <a:srgbClr val="3e6b23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순서도: 처리 20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매출과 비용을 고려한</a:t>
            </a:r>
            <a:endParaRPr lang="ko-KR" altLang="en-US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수익을 확인해보세요</a:t>
            </a:r>
            <a:r>
              <a:rPr lang="en-US" altLang="ko-KR" b="1">
                <a:solidFill>
                  <a:schemeClr val="dk1"/>
                </a:solidFill>
              </a:rPr>
              <a:t>.</a:t>
            </a:r>
            <a:endParaRPr lang="en-US" altLang="ko-KR" b="1">
              <a:solidFill>
                <a:schemeClr val="dk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189546" y="1525061"/>
            <a:ext cx="1296162" cy="65714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매출 확인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농작물 우선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)</a:t>
            </a:r>
            <a:endParaRPr lang="en-US" altLang="ko-KR" sz="800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매출 확인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800">
                <a:solidFill>
                  <a:schemeClr val="dk1"/>
                </a:solidFill>
                <a:latin typeface="맑은 고딕"/>
              </a:rPr>
              <a:t>지역 우선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)</a:t>
            </a:r>
            <a:endParaRPr lang="en-US" altLang="ko-KR" sz="800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비용 조회</a:t>
            </a:r>
            <a:endParaRPr lang="ko-KR" altLang="en-US" sz="800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수익 확인</a:t>
            </a:r>
            <a:endParaRPr lang="ko-KR" altLang="en-US" sz="800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230375" y="1937065"/>
            <a:ext cx="607251" cy="158750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978344" y="179199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" name="순서도: 처리 57"/>
          <p:cNvSpPr/>
          <p:nvPr/>
        </p:nvSpPr>
        <p:spPr>
          <a:xfrm>
            <a:off x="1368262" y="3947085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매출 선택                               </a:t>
            </a:r>
            <a:r>
              <a:rPr lang="ko-KR" altLang="en-US" sz="1300" b="1">
                <a:solidFill>
                  <a:schemeClr val="dk1"/>
                </a:solidFill>
              </a:rPr>
              <a:t>  ∨</a:t>
            </a:r>
            <a:endParaRPr lang="ko-KR" altLang="en-US" sz="1300" b="1">
              <a:solidFill>
                <a:schemeClr val="dk1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826818" y="3983089"/>
            <a:ext cx="1139925" cy="288036"/>
          </a:xfrm>
          <a:prstGeom prst="roundRect">
            <a:avLst>
              <a:gd name="adj" fmla="val 16667"/>
            </a:avLst>
          </a:prstGeom>
          <a:noFill/>
          <a:ln>
            <a:solidFill>
              <a:srgbClr val="93cf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solidFill>
                  <a:schemeClr val="dk1"/>
                </a:solidFill>
                <a:latin typeface="맑은 고딕"/>
              </a:rPr>
              <a:t>제출</a:t>
            </a:r>
            <a:endParaRPr lang="ko-KR" altLang="en-US" sz="1500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587545" y="3983089"/>
            <a:ext cx="1139925" cy="28803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93cf6e"/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초기화</a:t>
            </a:r>
            <a:endParaRPr kumimoji="0" lang="ko-KR" altLang="en-US" sz="1500" b="0" i="0" u="none" strike="noStrike" kern="1200" cap="none" spc="0" normalizeH="0" baseline="0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62" name="순서도: 처리 61"/>
          <p:cNvSpPr/>
          <p:nvPr/>
        </p:nvSpPr>
        <p:spPr>
          <a:xfrm>
            <a:off x="3168379" y="3947085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비용 선택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  <a:endParaRPr kumimoji="0" lang="ko-KR" altLang="en-US" sz="13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4" name="순서도: 처리 63"/>
          <p:cNvSpPr/>
          <p:nvPr/>
        </p:nvSpPr>
        <p:spPr>
          <a:xfrm>
            <a:off x="1368262" y="4235121"/>
            <a:ext cx="3600450" cy="36004"/>
          </a:xfrm>
          <a:prstGeom prst="flowChartProcess">
            <a:avLst/>
          </a:prstGeom>
          <a:solidFill>
            <a:srgbClr val="93cf6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1368262" y="4596947"/>
            <a:ext cx="6598482" cy="619881"/>
          </a:xfrm>
          <a:prstGeom prst="roundRect">
            <a:avLst>
              <a:gd name="adj" fmla="val 16667"/>
            </a:avLst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동일한 지역 및 작물을 선택 해주세요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67" name="타원 66"/>
          <p:cNvSpPr/>
          <p:nvPr/>
        </p:nvSpPr>
        <p:spPr>
          <a:xfrm>
            <a:off x="1242246" y="38202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127289" y="38202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6727471" y="38202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461529" y="38202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1242246" y="4470931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73" name="직사각형 72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4" name="가로 글상자 73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75" name="가로 글상자 74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76" name="순서도: 처리 75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" name="순서도: 처리 76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3213238" y="4450562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368262" y="4450562"/>
            <a:ext cx="1579196" cy="180022"/>
          </a:xfrm>
          <a:prstGeom prst="rect">
            <a:avLst/>
          </a:prstGeom>
          <a:solidFill>
            <a:srgbClr val="0000CF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수익 확인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6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수익 확인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772096"/>
              </p:ext>
            </p:extLst>
          </p:nvPr>
        </p:nvGraphicFramePr>
        <p:xfrm>
          <a:off x="8896079" y="195395"/>
          <a:ext cx="3164205" cy="18186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같은 지역과 농작물에 대한 매출과 비용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선택 후 제출 버튼 클릭시 수치로된 수익의 정보와 그래프로 시각화한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선택한 지역과 작물에 대한 수익을 수치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값으로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5" name="순서도: 처리 14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chemeClr val="dk1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chemeClr val="dk1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>
                <a:latin typeface="맑은 고딕"/>
              </a:rPr>
              <a:t>수익 확인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수익 확인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매출과 비용을 고려한</a:t>
            </a:r>
          </a:p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수익을 확인해보세요</a:t>
            </a:r>
            <a:r>
              <a:rPr lang="en-US" altLang="ko-KR" b="1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49" name="타원 48"/>
          <p:cNvSpPr/>
          <p:nvPr/>
        </p:nvSpPr>
        <p:spPr>
          <a:xfrm>
            <a:off x="1245398" y="4414558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358414" y="38202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8" name="순서도: 처리 57"/>
          <p:cNvSpPr/>
          <p:nvPr/>
        </p:nvSpPr>
        <p:spPr>
          <a:xfrm>
            <a:off x="1358414" y="3947085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곡성군 딸기 매출                 </a:t>
            </a:r>
            <a:r>
              <a:rPr lang="ko-KR" altLang="en-US" sz="1300" b="1">
                <a:solidFill>
                  <a:schemeClr val="dk1"/>
                </a:solidFill>
              </a:rPr>
              <a:t>  ∨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826818" y="3983089"/>
            <a:ext cx="1139925" cy="288036"/>
          </a:xfrm>
          <a:prstGeom prst="roundRect">
            <a:avLst>
              <a:gd name="adj" fmla="val 16667"/>
            </a:avLst>
          </a:prstGeom>
          <a:noFill/>
          <a:ln>
            <a:solidFill>
              <a:srgbClr val="93CF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solidFill>
                  <a:schemeClr val="dk1"/>
                </a:solidFill>
                <a:latin typeface="맑은 고딕"/>
              </a:rPr>
              <a:t>제출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587545" y="3983089"/>
            <a:ext cx="1139925" cy="28803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93CF6E"/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초기화</a:t>
            </a:r>
          </a:p>
        </p:txBody>
      </p:sp>
      <p:sp>
        <p:nvSpPr>
          <p:cNvPr id="62" name="순서도: 처리 61"/>
          <p:cNvSpPr/>
          <p:nvPr/>
        </p:nvSpPr>
        <p:spPr>
          <a:xfrm>
            <a:off x="3168379" y="3947085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곡성군 딸기 비용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64" name="순서도: 처리 63"/>
          <p:cNvSpPr/>
          <p:nvPr/>
        </p:nvSpPr>
        <p:spPr>
          <a:xfrm>
            <a:off x="1368262" y="4235121"/>
            <a:ext cx="3600450" cy="36004"/>
          </a:xfrm>
          <a:prstGeom prst="flowChartProcess">
            <a:avLst/>
          </a:prstGeom>
          <a:solidFill>
            <a:srgbClr val="93CF6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1358414" y="5239508"/>
            <a:ext cx="6598482" cy="619881"/>
          </a:xfrm>
          <a:prstGeom prst="roundRect">
            <a:avLst>
              <a:gd name="adj" fmla="val 16667"/>
            </a:avLst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b="1">
                <a:solidFill>
                  <a:srgbClr val="0000FF"/>
                </a:solidFill>
              </a:rPr>
              <a:t>곡성군 딸기 매출</a:t>
            </a:r>
            <a:r>
              <a:rPr lang="ko-KR" altLang="en-US" sz="1300">
                <a:solidFill>
                  <a:schemeClr val="dk1"/>
                </a:solidFill>
              </a:rPr>
              <a:t>과 </a:t>
            </a:r>
            <a:r>
              <a:rPr lang="ko-KR" altLang="en-US" sz="1300" b="1">
                <a:solidFill>
                  <a:srgbClr val="0000FF"/>
                </a:solidFill>
              </a:rPr>
              <a:t>곡성군 딸기 비용</a:t>
            </a:r>
            <a:r>
              <a:rPr lang="ko-KR" altLang="en-US" sz="1300">
                <a:solidFill>
                  <a:schemeClr val="dk1"/>
                </a:solidFill>
              </a:rPr>
              <a:t>을 합산한 예상 연 수익은 </a:t>
            </a:r>
            <a:r>
              <a:rPr lang="en-US" altLang="ko-KR" sz="1300">
                <a:solidFill>
                  <a:srgbClr val="0000FF"/>
                </a:solidFill>
              </a:rPr>
              <a:t>3,097,759</a:t>
            </a:r>
            <a:r>
              <a:rPr lang="ko-KR" altLang="en-US" sz="1300">
                <a:solidFill>
                  <a:srgbClr val="0000FF"/>
                </a:solidFill>
              </a:rPr>
              <a:t>원</a:t>
            </a:r>
            <a:r>
              <a:rPr lang="ko-KR" altLang="en-US" sz="1300">
                <a:solidFill>
                  <a:schemeClr val="dk1"/>
                </a:solidFill>
              </a:rPr>
              <a:t> 입니다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368262" y="4271126"/>
            <a:ext cx="1579195" cy="718917"/>
          </a:xfrm>
          <a:prstGeom prst="rect">
            <a:avLst/>
          </a:prstGeom>
          <a:noFill/>
          <a:ln w="63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매출 선택</a:t>
            </a:r>
          </a:p>
          <a:p>
            <a:pPr>
              <a:defRPr/>
            </a:pPr>
            <a:r>
              <a:rPr lang="ko-KR" altLang="en-US" sz="1000">
                <a:solidFill>
                  <a:schemeClr val="lt1"/>
                </a:solidFill>
              </a:rPr>
              <a:t>곡성군 딸기 매출</a:t>
            </a:r>
          </a:p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순천시 오이 매출</a:t>
            </a:r>
          </a:p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나주시 토마토 매출</a:t>
            </a:r>
          </a:p>
          <a:p>
            <a:pPr>
              <a:defRPr/>
            </a:pPr>
            <a:endParaRPr lang="ko-KR" altLang="en-US" sz="1000">
              <a:solidFill>
                <a:schemeClr val="dk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213238" y="4271126"/>
            <a:ext cx="1579195" cy="718917"/>
          </a:xfrm>
          <a:prstGeom prst="rect">
            <a:avLst/>
          </a:prstGeom>
          <a:noFill/>
          <a:ln w="63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비용 선택</a:t>
            </a:r>
          </a:p>
          <a:p>
            <a:pPr>
              <a:defRPr/>
            </a:pPr>
            <a:r>
              <a:rPr lang="ko-KR" altLang="en-US" sz="1000">
                <a:solidFill>
                  <a:schemeClr val="lt1"/>
                </a:solidFill>
              </a:rPr>
              <a:t>곡성군 딸기 비용</a:t>
            </a:r>
          </a:p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순천시 오이 비용</a:t>
            </a:r>
          </a:p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나주시 토마토 비용</a:t>
            </a:r>
          </a:p>
          <a:p>
            <a:pPr>
              <a:defRPr/>
            </a:pPr>
            <a:endParaRPr lang="ko-KR" altLang="en-US" sz="1000">
              <a:solidFill>
                <a:schemeClr val="dk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178227" y="4414558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358414" y="511349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76" name="타원 75"/>
          <p:cNvSpPr/>
          <p:nvPr/>
        </p:nvSpPr>
        <p:spPr>
          <a:xfrm>
            <a:off x="6726517" y="3946220"/>
            <a:ext cx="1340525" cy="431469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6727471" y="382106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78" name="직사각형 77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9" name="가로 글상자 78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80" name="가로 글상자 79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81" name="순서도: 처리 80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2" name="순서도: 처리 81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수익 확인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6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수익 확인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79565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/>
                <a:gridCol w="2402205"/>
              </a:tblGrid>
              <a:tr h="370840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  <a:endParaRPr lang="en-US" altLang="ko-KR" sz="13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9457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선택한 지역과 농작물에 대한 수익 정보를 그래프로 시각화하여 제공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4659" y="1382887"/>
            <a:ext cx="6005569" cy="3298474"/>
          </a:xfrm>
          <a:prstGeom prst="rect">
            <a:avLst/>
          </a:prstGeom>
        </p:spPr>
      </p:pic>
      <p:sp>
        <p:nvSpPr>
          <p:cNvPr id="73" name="타원 72"/>
          <p:cNvSpPr/>
          <p:nvPr/>
        </p:nvSpPr>
        <p:spPr>
          <a:xfrm>
            <a:off x="1318643" y="125687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" name="직사각형 11"/>
          <p:cNvSpPr/>
          <p:nvPr/>
        </p:nvSpPr>
        <p:spPr>
          <a:xfrm>
            <a:off x="140763" y="5137523"/>
            <a:ext cx="8588244" cy="1229767"/>
          </a:xfrm>
          <a:prstGeom prst="rect">
            <a:avLst/>
          </a:prstGeom>
          <a:solidFill>
            <a:srgbClr val="294717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9" name="직사각형 12"/>
          <p:cNvSpPr/>
          <p:nvPr/>
        </p:nvSpPr>
        <p:spPr>
          <a:xfrm>
            <a:off x="150258" y="6367291"/>
            <a:ext cx="8578472" cy="344170"/>
          </a:xfrm>
          <a:prstGeom prst="rect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0" name="가로 글상자 13"/>
          <p:cNvSpPr txBox="1"/>
          <p:nvPr/>
        </p:nvSpPr>
        <p:spPr>
          <a:xfrm>
            <a:off x="150258" y="5137523"/>
            <a:ext cx="2076389" cy="756547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Our Office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서울시 마포구 신촌로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104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 그린컴퓨터</a:t>
            </a:r>
            <a:endPara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02-715-2111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http://sinchon.greenart.co.kr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1" name="가로 글상자 14"/>
          <p:cNvSpPr txBox="1"/>
          <p:nvPr/>
        </p:nvSpPr>
        <p:spPr>
          <a:xfrm>
            <a:off x="3302397" y="5222695"/>
            <a:ext cx="1304549" cy="103332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Quick Links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추천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비용 조회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수익 확인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정부지원 정책들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지역축제 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문화행사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2" name="가로 글상자 15"/>
          <p:cNvSpPr txBox="1"/>
          <p:nvPr/>
        </p:nvSpPr>
        <p:spPr>
          <a:xfrm>
            <a:off x="5939975" y="5184730"/>
            <a:ext cx="1442020" cy="107129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Business Hours</a:t>
            </a:r>
            <a:endPara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Monday-Friday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09:30 am - 06:20 pm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Saturday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Sunday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3" name="타원 16"/>
          <p:cNvSpPr/>
          <p:nvPr/>
        </p:nvSpPr>
        <p:spPr>
          <a:xfrm>
            <a:off x="414283" y="5967559"/>
            <a:ext cx="490195" cy="267652"/>
          </a:xfrm>
          <a:prstGeom prst="ellipse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Git</a:t>
            </a:r>
            <a:endPara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4" name="가로 글상자 17"/>
          <p:cNvSpPr txBox="1"/>
          <p:nvPr/>
        </p:nvSpPr>
        <p:spPr>
          <a:xfrm>
            <a:off x="414283" y="6389540"/>
            <a:ext cx="3882856" cy="271096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ⓒ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WYC - Turning to Farm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 All Right Reserved.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5" name="가로 글상자 18"/>
          <p:cNvSpPr txBox="1"/>
          <p:nvPr/>
        </p:nvSpPr>
        <p:spPr>
          <a:xfrm>
            <a:off x="5774573" y="6367291"/>
            <a:ext cx="2728067" cy="31735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Designed by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Team WYC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759e31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5455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정부지원 정책 제공 화면</a:t>
                      </a:r>
                      <a:endParaRPr lang="ko-KR" altLang="en-US" sz="11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정부 지원 정책 클릭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179796"/>
              </p:ext>
            </p:extLst>
          </p:nvPr>
        </p:nvGraphicFramePr>
        <p:xfrm>
          <a:off x="8896079" y="195395"/>
          <a:ext cx="3164205" cy="2225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정부 지원 정책 클릭시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시도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시군구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사업명 검색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정부 지원 정책 리스트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315574" y="1906675"/>
            <a:ext cx="2212888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정부 지원 정책들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19" name="순서도: 처리 18"/>
          <p:cNvSpPr/>
          <p:nvPr/>
        </p:nvSpPr>
        <p:spPr>
          <a:xfrm>
            <a:off x="3021456" y="3037794"/>
            <a:ext cx="2904394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전라남도 정부지원 정책을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검색해보세요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.</a:t>
            </a:r>
          </a:p>
        </p:txBody>
      </p:sp>
      <p:sp>
        <p:nvSpPr>
          <p:cNvPr id="23" name="순서도: 처리 22"/>
          <p:cNvSpPr/>
          <p:nvPr/>
        </p:nvSpPr>
        <p:spPr>
          <a:xfrm>
            <a:off x="1293184" y="4073964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시도 선택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5" name="순서도: 처리 24"/>
          <p:cNvSpPr/>
          <p:nvPr/>
        </p:nvSpPr>
        <p:spPr>
          <a:xfrm>
            <a:off x="6826818" y="4092832"/>
            <a:ext cx="1139925" cy="288036"/>
          </a:xfrm>
          <a:prstGeom prst="flowChartProcess">
            <a:avLst/>
          </a:prstGeom>
          <a:noFill/>
          <a:ln w="19050" cap="flat" cmpd="sng" algn="ctr">
            <a:solidFill>
              <a:srgbClr val="93CF6E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26" name="순서도: 처리 25"/>
          <p:cNvSpPr/>
          <p:nvPr/>
        </p:nvSpPr>
        <p:spPr>
          <a:xfrm>
            <a:off x="3093301" y="4073964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시군구 선택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7" name="순서도: 처리 26"/>
          <p:cNvSpPr/>
          <p:nvPr/>
        </p:nvSpPr>
        <p:spPr>
          <a:xfrm>
            <a:off x="1293184" y="4362001"/>
            <a:ext cx="360045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67169" y="394708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29" name="타원 28"/>
          <p:cNvSpPr/>
          <p:nvPr/>
        </p:nvSpPr>
        <p:spPr>
          <a:xfrm>
            <a:off x="3052211" y="394708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31" name="타원 30"/>
          <p:cNvSpPr/>
          <p:nvPr/>
        </p:nvSpPr>
        <p:spPr>
          <a:xfrm>
            <a:off x="6700802" y="392994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72428" y="3779001"/>
            <a:ext cx="2725855" cy="29884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지원 정책 검색</a:t>
            </a:r>
          </a:p>
        </p:txBody>
      </p:sp>
      <p:sp>
        <p:nvSpPr>
          <p:cNvPr id="33" name="순서도: 처리 32"/>
          <p:cNvSpPr/>
          <p:nvPr/>
        </p:nvSpPr>
        <p:spPr>
          <a:xfrm>
            <a:off x="5375910" y="4353524"/>
            <a:ext cx="144018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4" name="순서도: 처리 33"/>
          <p:cNvSpPr/>
          <p:nvPr/>
        </p:nvSpPr>
        <p:spPr>
          <a:xfrm>
            <a:off x="5375910" y="4065487"/>
            <a:ext cx="1440180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사업명 입력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293184" y="4626878"/>
            <a:ext cx="2725855" cy="29884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지자체별 지원 정책 검색</a:t>
            </a:r>
          </a:p>
        </p:txBody>
      </p:sp>
      <p:sp>
        <p:nvSpPr>
          <p:cNvPr id="53" name="순서도: 처리 52"/>
          <p:cNvSpPr/>
          <p:nvPr/>
        </p:nvSpPr>
        <p:spPr>
          <a:xfrm>
            <a:off x="2448347" y="5378548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293184" y="5026702"/>
            <a:ext cx="6694315" cy="1684758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번호	시도	시군구		세부사업명		자세히보기</a:t>
            </a:r>
          </a:p>
        </p:txBody>
      </p:sp>
      <p:graphicFrame>
        <p:nvGraphicFramePr>
          <p:cNvPr id="55" name="표 54"/>
          <p:cNvGraphicFramePr>
            <a:graphicFrameLocks noGrp="1"/>
          </p:cNvGraphicFramePr>
          <p:nvPr/>
        </p:nvGraphicFramePr>
        <p:xfrm>
          <a:off x="1296549" y="5460663"/>
          <a:ext cx="6689243" cy="125079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40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9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2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3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청년후계농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농업후계농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목포시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2023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년 귀농인 정착 농업시설 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" name="모서리가 둥근 직사각형 57"/>
          <p:cNvSpPr/>
          <p:nvPr/>
        </p:nvSpPr>
        <p:spPr>
          <a:xfrm>
            <a:off x="6921608" y="6358976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59" name="그림 9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12630" y="6430450"/>
            <a:ext cx="131058" cy="128752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6921608" y="5517220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61" name="그림 9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12630" y="5588694"/>
            <a:ext cx="131058" cy="128752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921608" y="5937339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63" name="그림 9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012630" y="6008813"/>
            <a:ext cx="131058" cy="128752"/>
          </a:xfrm>
          <a:prstGeom prst="rect">
            <a:avLst/>
          </a:prstGeom>
        </p:spPr>
      </p:pic>
      <p:sp>
        <p:nvSpPr>
          <p:cNvPr id="67" name="타원 66"/>
          <p:cNvSpPr/>
          <p:nvPr/>
        </p:nvSpPr>
        <p:spPr>
          <a:xfrm>
            <a:off x="6043078" y="1226228"/>
            <a:ext cx="916630" cy="245788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5903309" y="117318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69" name="타원 68"/>
          <p:cNvSpPr/>
          <p:nvPr/>
        </p:nvSpPr>
        <p:spPr>
          <a:xfrm>
            <a:off x="1170533" y="490068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71" name="직사각형 70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2" name="가로 글상자 71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74" name="순서도: 처리 73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" name="순서도: 처리 74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772" y="1183320"/>
            <a:ext cx="8559882" cy="5529262"/>
          </a:xfrm>
          <a:prstGeom prst="rect">
            <a:avLst/>
          </a:prstGeom>
        </p:spPr>
      </p:pic>
      <p:graphicFrame>
        <p:nvGraphicFramePr>
          <p:cNvPr id="4" name="표 3"/>
          <p:cNvGraphicFramePr/>
          <p:nvPr/>
        </p:nvGraphicFramePr>
        <p:xfrm>
          <a:off x="8895862" y="195881"/>
          <a:ext cx="3160846" cy="371409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캐러셀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8171980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&gt;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2886021" y="3429000"/>
            <a:ext cx="4987508" cy="948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400" b="1">
                <a:solidFill>
                  <a:schemeClr val="lt1"/>
                </a:solidFill>
              </a:rPr>
              <a:t>원하는 지역을 선택해서 귀농 정보를 알아보세요</a:t>
            </a:r>
            <a:r>
              <a:rPr lang="en-US" altLang="ko-KR" sz="1400" b="1">
                <a:solidFill>
                  <a:schemeClr val="lt1"/>
                </a:solidFill>
              </a:rPr>
              <a:t>!</a:t>
            </a:r>
            <a:endParaRPr lang="en-US" altLang="ko-KR" sz="1400" b="1">
              <a:solidFill>
                <a:schemeClr val="lt1"/>
              </a:solidFill>
            </a:endParaRPr>
          </a:p>
          <a:p>
            <a:pPr lvl="0" algn="r">
              <a:defRPr/>
            </a:pPr>
            <a:r>
              <a:rPr lang="en-US" altLang="ko-KR" sz="4300">
                <a:solidFill>
                  <a:schemeClr val="lt1"/>
                </a:solidFill>
              </a:rPr>
              <a:t>Welcome to</a:t>
            </a:r>
            <a:r>
              <a:rPr lang="ko-KR" altLang="en-US" sz="4300">
                <a:solidFill>
                  <a:schemeClr val="lt1"/>
                </a:solidFill>
              </a:rPr>
              <a:t> </a:t>
            </a:r>
            <a:r>
              <a:rPr lang="en-US" altLang="ko-KR" sz="4300">
                <a:solidFill>
                  <a:schemeClr val="lt1"/>
                </a:solidFill>
              </a:rPr>
              <a:t>Jeonnam! </a:t>
            </a:r>
            <a:r>
              <a:rPr lang="ko-KR" altLang="en-US" sz="4300">
                <a:solidFill>
                  <a:schemeClr val="lt1"/>
                </a:solidFill>
              </a:rPr>
              <a:t>          </a:t>
            </a:r>
            <a:endParaRPr lang="en-US" altLang="ko-KR" sz="4300">
              <a:solidFill>
                <a:schemeClr val="lt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393979" y="4566173"/>
            <a:ext cx="1479550" cy="670241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dk1"/>
                </a:solidFill>
              </a:rPr>
              <a:t>지역 선택</a:t>
            </a:r>
            <a:endParaRPr lang="ko-KR" altLang="en-US" sz="1400" b="1">
              <a:solidFill>
                <a:schemeClr val="dk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62003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3710817465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86233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/>
                <a:gridCol w="2402205"/>
              </a:tblGrid>
              <a:tr h="370840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  <a:endParaRPr lang="en-US" altLang="ko-KR" sz="13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클릭시 모달창으로 상세 정보 제공</a:t>
                      </a:r>
                      <a:endParaRPr lang="ko-KR" altLang="en-US" sz="13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7" name="순서도: 처리 66"/>
          <p:cNvSpPr/>
          <p:nvPr/>
        </p:nvSpPr>
        <p:spPr>
          <a:xfrm>
            <a:off x="2266406" y="1766905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  <a:endParaRPr kumimoji="0" lang="ko-KR" altLang="en-US" sz="1100" b="1" i="0" u="none" strike="noStrike" kern="1200" cap="none" spc="0" normalizeH="0" baseline="0">
              <a:solidFill>
                <a:srgbClr val="3e6b23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111243" y="1415059"/>
            <a:ext cx="6694315" cy="2509761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번호	시도	시군구		세부사업명		자세히보기</a:t>
            </a: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/>
        </p:nvGraphicFramePr>
        <p:xfrm>
          <a:off x="1118236" y="1849019"/>
          <a:ext cx="6694314" cy="20846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0708"/>
                <a:gridCol w="1157435"/>
                <a:gridCol w="1104517"/>
                <a:gridCol w="2472791"/>
                <a:gridCol w="1338863"/>
              </a:tblGrid>
              <a:tr h="416932"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18</a:t>
                      </a:r>
                      <a:endParaRPr kumimoji="0" lang="en-US" altLang="ko-KR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청년후계농 지원 정책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16932"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17</a:t>
                      </a:r>
                      <a:endParaRPr kumimoji="0" lang="en-US" altLang="ko-KR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농업후계농 지원 정책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16932"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16</a:t>
                      </a:r>
                      <a:endParaRPr kumimoji="0" lang="en-US" altLang="ko-KR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목포시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2023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년 귀농인 정착 농업시설 지원 사업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16932"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15</a:t>
                      </a:r>
                      <a:endParaRPr kumimoji="0" lang="en-US" altLang="ko-KR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익산시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귀농인 주택비 지원 사업 추가 모집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16932"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14</a:t>
                      </a:r>
                      <a:endParaRPr kumimoji="0" lang="en-US" altLang="ko-KR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저라남도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전주시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 스리비 지원 사업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0" name="모서리가 둥근 직사각형 69"/>
          <p:cNvSpPr/>
          <p:nvPr/>
        </p:nvSpPr>
        <p:spPr>
          <a:xfrm>
            <a:off x="6739667" y="3176650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  <a:endParaRPr kumimoji="0" lang="ko-KR" altLang="en-US" sz="9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71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3248124"/>
            <a:ext cx="131058" cy="128752"/>
          </a:xfrm>
          <a:prstGeom prst="rect">
            <a:avLst/>
          </a:prstGeom>
        </p:spPr>
      </p:pic>
      <p:sp>
        <p:nvSpPr>
          <p:cNvPr id="72" name="모서리가 둥근 직사각형 71"/>
          <p:cNvSpPr/>
          <p:nvPr/>
        </p:nvSpPr>
        <p:spPr>
          <a:xfrm>
            <a:off x="6739667" y="2747333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  <a:endParaRPr kumimoji="0" lang="ko-KR" altLang="en-US" sz="9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73" name="그림 9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0689" y="2818807"/>
            <a:ext cx="131058" cy="128752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6739667" y="1905577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  <a:endParaRPr kumimoji="0" lang="ko-KR" altLang="en-US" sz="9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75" name="그림 9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30689" y="1977051"/>
            <a:ext cx="131058" cy="128752"/>
          </a:xfrm>
          <a:prstGeom prst="rect">
            <a:avLst/>
          </a:prstGeom>
        </p:spPr>
      </p:pic>
      <p:sp>
        <p:nvSpPr>
          <p:cNvPr id="76" name="모서리가 둥근 직사각형 75"/>
          <p:cNvSpPr/>
          <p:nvPr/>
        </p:nvSpPr>
        <p:spPr>
          <a:xfrm>
            <a:off x="6739667" y="2325696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  <a:endParaRPr kumimoji="0" lang="ko-KR" altLang="en-US" sz="9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77" name="그림 9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30689" y="2397170"/>
            <a:ext cx="131058" cy="128752"/>
          </a:xfrm>
          <a:prstGeom prst="rect">
            <a:avLst/>
          </a:prstGeom>
        </p:spPr>
      </p:pic>
      <p:sp>
        <p:nvSpPr>
          <p:cNvPr id="78" name="모서리가 둥근 직사각형 77"/>
          <p:cNvSpPr/>
          <p:nvPr/>
        </p:nvSpPr>
        <p:spPr>
          <a:xfrm>
            <a:off x="6739667" y="3572949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  <a:endParaRPr kumimoji="0" lang="ko-KR" altLang="en-US" sz="9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79" name="그림 9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30689" y="3644423"/>
            <a:ext cx="131058" cy="128752"/>
          </a:xfrm>
          <a:prstGeom prst="rect">
            <a:avLst/>
          </a:prstGeom>
        </p:spPr>
      </p:pic>
      <p:sp>
        <p:nvSpPr>
          <p:cNvPr id="80" name="모서리가 둥근 직사각형 79"/>
          <p:cNvSpPr/>
          <p:nvPr/>
        </p:nvSpPr>
        <p:spPr>
          <a:xfrm>
            <a:off x="1118236" y="1407432"/>
            <a:ext cx="6694315" cy="2509761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553995" y="4205866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이전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951545" y="4205866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다음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034630" y="4205866"/>
            <a:ext cx="216027" cy="216027"/>
          </a:xfrm>
          <a:prstGeom prst="rect">
            <a:avLst/>
          </a:prstGeom>
          <a:solidFill>
            <a:srgbClr val="3e6a2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1</a:t>
            </a:r>
            <a:endParaRPr kumimoji="0" lang="en-US" altLang="ko-KR" sz="11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339430" y="4205866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</a:t>
            </a:r>
            <a:endParaRPr kumimoji="0" lang="en-US" altLang="ko-KR" sz="11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4634252" y="4205866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</a:t>
            </a:r>
            <a:endParaRPr kumimoji="0" lang="en-US" altLang="ko-KR" sz="11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graphicFrame>
        <p:nvGraphicFramePr>
          <p:cNvPr id="88" name="표 87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5455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정부지원 정책 제공 화면</a:t>
                      </a:r>
                      <a:endParaRPr lang="ko-KR" altLang="en-US" sz="11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정부 지원 정책 클릭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0" name="모서리가 둥근 직사각형 89"/>
          <p:cNvSpPr/>
          <p:nvPr/>
        </p:nvSpPr>
        <p:spPr>
          <a:xfrm>
            <a:off x="6614393" y="1753499"/>
            <a:ext cx="1191164" cy="21801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6488378" y="1627483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1" name="직사각형 11"/>
          <p:cNvSpPr/>
          <p:nvPr/>
        </p:nvSpPr>
        <p:spPr>
          <a:xfrm>
            <a:off x="140763" y="5137523"/>
            <a:ext cx="8588244" cy="1229767"/>
          </a:xfrm>
          <a:prstGeom prst="rect">
            <a:avLst/>
          </a:prstGeom>
          <a:solidFill>
            <a:srgbClr val="294717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2" name="직사각형 12"/>
          <p:cNvSpPr/>
          <p:nvPr/>
        </p:nvSpPr>
        <p:spPr>
          <a:xfrm>
            <a:off x="150258" y="6367291"/>
            <a:ext cx="8578472" cy="344170"/>
          </a:xfrm>
          <a:prstGeom prst="rect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3" name="가로 글상자 13"/>
          <p:cNvSpPr txBox="1"/>
          <p:nvPr/>
        </p:nvSpPr>
        <p:spPr>
          <a:xfrm>
            <a:off x="150258" y="5137523"/>
            <a:ext cx="2076389" cy="756547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Our Office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서울시 마포구 신촌로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104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 그린컴퓨터</a:t>
            </a:r>
            <a:endPara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02-715-2111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http://sinchon.greenart.co.kr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4" name="가로 글상자 14"/>
          <p:cNvSpPr txBox="1"/>
          <p:nvPr/>
        </p:nvSpPr>
        <p:spPr>
          <a:xfrm>
            <a:off x="3302397" y="5222695"/>
            <a:ext cx="1304549" cy="103332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Quick Links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추천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비용 조회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수익 확인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정부지원 정책들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지역축제 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문화행사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5" name="가로 글상자 15"/>
          <p:cNvSpPr txBox="1"/>
          <p:nvPr/>
        </p:nvSpPr>
        <p:spPr>
          <a:xfrm>
            <a:off x="5939975" y="5184730"/>
            <a:ext cx="1442020" cy="107129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Business Hours</a:t>
            </a:r>
            <a:endPara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Monday-Friday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09:30 am - 06:20 pm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Saturday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Sunday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6" name="타원 16"/>
          <p:cNvSpPr/>
          <p:nvPr/>
        </p:nvSpPr>
        <p:spPr>
          <a:xfrm>
            <a:off x="414283" y="5967559"/>
            <a:ext cx="490195" cy="267652"/>
          </a:xfrm>
          <a:prstGeom prst="ellipse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Git</a:t>
            </a:r>
            <a:endPara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7" name="가로 글상자 17"/>
          <p:cNvSpPr txBox="1"/>
          <p:nvPr/>
        </p:nvSpPr>
        <p:spPr>
          <a:xfrm>
            <a:off x="414283" y="6389540"/>
            <a:ext cx="3882856" cy="271096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ⓒ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WYC - Turning to Farm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 All Right Reserved.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8" name="가로 글상자 18"/>
          <p:cNvSpPr txBox="1"/>
          <p:nvPr/>
        </p:nvSpPr>
        <p:spPr>
          <a:xfrm>
            <a:off x="5774573" y="6367291"/>
            <a:ext cx="2728067" cy="31735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Designed by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Team WYC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759e31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160635"/>
              </p:ext>
            </p:extLst>
          </p:nvPr>
        </p:nvGraphicFramePr>
        <p:xfrm>
          <a:off x="8896079" y="195395"/>
          <a:ext cx="3164205" cy="15697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정책 상세 내역 테이블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클릭 시 모달 화면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모달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영역 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모달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화면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7" name="순서도: 처리 66"/>
          <p:cNvSpPr/>
          <p:nvPr/>
        </p:nvSpPr>
        <p:spPr>
          <a:xfrm>
            <a:off x="2266406" y="1766905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111243" y="1415059"/>
            <a:ext cx="6694315" cy="2509761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번호	시도	시군구		세부사업명		자세히보기</a:t>
            </a:r>
          </a:p>
        </p:txBody>
      </p:sp>
      <p:graphicFrame>
        <p:nvGraphicFramePr>
          <p:cNvPr id="69" name="표 68"/>
          <p:cNvGraphicFramePr>
            <a:graphicFrameLocks noGrp="1"/>
          </p:cNvGraphicFramePr>
          <p:nvPr/>
        </p:nvGraphicFramePr>
        <p:xfrm>
          <a:off x="1118236" y="1849019"/>
          <a:ext cx="6694314" cy="20846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0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2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8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18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청년후계농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17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농업후계농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16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목포시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2023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년 귀농인 정착 농업시설 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15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익산시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귀농인 주택비 지원 사업 추가 모집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14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저라남도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 스리비 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0" name="모서리가 둥근 직사각형 69"/>
          <p:cNvSpPr/>
          <p:nvPr/>
        </p:nvSpPr>
        <p:spPr>
          <a:xfrm>
            <a:off x="6739667" y="3176650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1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3248124"/>
            <a:ext cx="131058" cy="128752"/>
          </a:xfrm>
          <a:prstGeom prst="rect">
            <a:avLst/>
          </a:prstGeom>
        </p:spPr>
      </p:pic>
      <p:sp>
        <p:nvSpPr>
          <p:cNvPr id="72" name="모서리가 둥근 직사각형 71"/>
          <p:cNvSpPr/>
          <p:nvPr/>
        </p:nvSpPr>
        <p:spPr>
          <a:xfrm>
            <a:off x="6739667" y="2747333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3" name="그림 9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0689" y="2818807"/>
            <a:ext cx="131058" cy="128752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6739667" y="1905577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5" name="그림 9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30689" y="1977051"/>
            <a:ext cx="131058" cy="128752"/>
          </a:xfrm>
          <a:prstGeom prst="rect">
            <a:avLst/>
          </a:prstGeom>
        </p:spPr>
      </p:pic>
      <p:sp>
        <p:nvSpPr>
          <p:cNvPr id="76" name="모서리가 둥근 직사각형 75"/>
          <p:cNvSpPr/>
          <p:nvPr/>
        </p:nvSpPr>
        <p:spPr>
          <a:xfrm>
            <a:off x="6739667" y="2325696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7" name="그림 9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30689" y="2397170"/>
            <a:ext cx="131058" cy="128752"/>
          </a:xfrm>
          <a:prstGeom prst="rect">
            <a:avLst/>
          </a:prstGeom>
        </p:spPr>
      </p:pic>
      <p:sp>
        <p:nvSpPr>
          <p:cNvPr id="78" name="모서리가 둥근 직사각형 77"/>
          <p:cNvSpPr/>
          <p:nvPr/>
        </p:nvSpPr>
        <p:spPr>
          <a:xfrm>
            <a:off x="6739667" y="3572949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9" name="그림 9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30689" y="3644423"/>
            <a:ext cx="131058" cy="128752"/>
          </a:xfrm>
          <a:prstGeom prst="rect">
            <a:avLst/>
          </a:prstGeom>
        </p:spPr>
      </p:pic>
      <p:sp>
        <p:nvSpPr>
          <p:cNvPr id="80" name="모서리가 둥근 직사각형 79"/>
          <p:cNvSpPr/>
          <p:nvPr/>
        </p:nvSpPr>
        <p:spPr>
          <a:xfrm>
            <a:off x="1118236" y="1407432"/>
            <a:ext cx="6694315" cy="2509761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9936" y="4849178"/>
            <a:ext cx="8584808" cy="1862282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3553995" y="4205866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이전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4951545" y="4205866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다음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4034630" y="4205866"/>
            <a:ext cx="216027" cy="216027"/>
          </a:xfrm>
          <a:prstGeom prst="rect">
            <a:avLst/>
          </a:prstGeom>
          <a:solidFill>
            <a:srgbClr val="3E6A2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1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339430" y="4205866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4634252" y="4205866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</a:t>
            </a:r>
          </a:p>
        </p:txBody>
      </p:sp>
      <p:graphicFrame>
        <p:nvGraphicFramePr>
          <p:cNvPr id="88" name="표 87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5455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정부지원 정책 상세 정보 제공 모달</a:t>
                      </a:r>
                      <a:endParaRPr lang="ko-KR" altLang="en-US" sz="11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정부 지원 정책 화면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자세히 보기 클릭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모달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9" name="순서도: 처리 88"/>
          <p:cNvSpPr/>
          <p:nvPr/>
        </p:nvSpPr>
        <p:spPr>
          <a:xfrm>
            <a:off x="158504" y="1182709"/>
            <a:ext cx="8577880" cy="5519227"/>
          </a:xfrm>
          <a:prstGeom prst="flowChartProcess">
            <a:avLst/>
          </a:prstGeom>
          <a:solidFill>
            <a:srgbClr val="B2B2B2">
              <a:alpha val="8784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0" name="모서리가 둥근 직사각형 61"/>
          <p:cNvSpPr/>
          <p:nvPr/>
        </p:nvSpPr>
        <p:spPr>
          <a:xfrm>
            <a:off x="2038059" y="2049595"/>
            <a:ext cx="4909038" cy="3363057"/>
          </a:xfrm>
          <a:prstGeom prst="roundRect">
            <a:avLst>
              <a:gd name="adj" fmla="val 7291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aphicFrame>
        <p:nvGraphicFramePr>
          <p:cNvPr id="91" name="표 90"/>
          <p:cNvGraphicFramePr/>
          <p:nvPr/>
        </p:nvGraphicFramePr>
        <p:xfrm>
          <a:off x="2601801" y="2809422"/>
          <a:ext cx="3781554" cy="227532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56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5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지원 대상 및</a:t>
                      </a: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자격조건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만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40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세 미만 청년농업인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사업내용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영농정착지원금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지원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독립경영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년차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~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년차 차등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증빙서류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신청서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사업계획서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교육실적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사업량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예산배정 한도 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접수 및 문의처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농정과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(339-7432)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2" name="순서도: 처리 91"/>
          <p:cNvSpPr/>
          <p:nvPr/>
        </p:nvSpPr>
        <p:spPr>
          <a:xfrm>
            <a:off x="3234696" y="2188881"/>
            <a:ext cx="2447409" cy="468923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정책 세부 내역</a:t>
            </a:r>
          </a:p>
        </p:txBody>
      </p:sp>
      <p:sp>
        <p:nvSpPr>
          <p:cNvPr id="93" name="타원 64"/>
          <p:cNvSpPr/>
          <p:nvPr/>
        </p:nvSpPr>
        <p:spPr>
          <a:xfrm>
            <a:off x="2174443" y="20144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1</a:t>
            </a:r>
          </a:p>
        </p:txBody>
      </p:sp>
      <p:sp>
        <p:nvSpPr>
          <p:cNvPr id="94" name="순서도: 처리 93"/>
          <p:cNvSpPr/>
          <p:nvPr/>
        </p:nvSpPr>
        <p:spPr>
          <a:xfrm>
            <a:off x="6474070" y="2224868"/>
            <a:ext cx="252031" cy="252031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X</a:t>
            </a:r>
          </a:p>
        </p:txBody>
      </p:sp>
      <p:sp>
        <p:nvSpPr>
          <p:cNvPr id="95" name="타원 64"/>
          <p:cNvSpPr/>
          <p:nvPr/>
        </p:nvSpPr>
        <p:spPr>
          <a:xfrm>
            <a:off x="6214837" y="20144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2</a:t>
            </a:r>
          </a:p>
        </p:txBody>
      </p:sp>
      <p:sp>
        <p:nvSpPr>
          <p:cNvPr id="96" name="타원 64"/>
          <p:cNvSpPr/>
          <p:nvPr/>
        </p:nvSpPr>
        <p:spPr>
          <a:xfrm>
            <a:off x="8237741" y="133907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3</a:t>
            </a:r>
          </a:p>
        </p:txBody>
      </p:sp>
    </p:spTree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5455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정부지원 정책 제공 화면</a:t>
                      </a:r>
                      <a:endParaRPr lang="ko-KR" altLang="en-US" sz="11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정부 지원 정책 클릭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322967"/>
              </p:ext>
            </p:extLst>
          </p:nvPr>
        </p:nvGraphicFramePr>
        <p:xfrm>
          <a:off x="8896079" y="195395"/>
          <a:ext cx="3164205" cy="17983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시도와 시군구 각각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원하는 사업명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선택한 지역의 검색한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사업명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키워드가 들어간 정부지원 정책만 표시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315574" y="1906675"/>
            <a:ext cx="2212888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정부 지원 정책들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19" name="순서도: 처리 18"/>
          <p:cNvSpPr/>
          <p:nvPr/>
        </p:nvSpPr>
        <p:spPr>
          <a:xfrm>
            <a:off x="3021456" y="3037794"/>
            <a:ext cx="2904394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전라남도 정부지원 정책을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검색해보세요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.</a:t>
            </a:r>
          </a:p>
        </p:txBody>
      </p:sp>
      <p:sp>
        <p:nvSpPr>
          <p:cNvPr id="23" name="순서도: 처리 22"/>
          <p:cNvSpPr/>
          <p:nvPr/>
        </p:nvSpPr>
        <p:spPr>
          <a:xfrm>
            <a:off x="1191984" y="3966412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전라남도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5" name="순서도: 처리 24"/>
          <p:cNvSpPr/>
          <p:nvPr/>
        </p:nvSpPr>
        <p:spPr>
          <a:xfrm>
            <a:off x="6725618" y="3985280"/>
            <a:ext cx="1139925" cy="288036"/>
          </a:xfrm>
          <a:prstGeom prst="flowChartProcess">
            <a:avLst/>
          </a:prstGeom>
          <a:noFill/>
          <a:ln w="19050" cap="flat" cmpd="sng" algn="ctr">
            <a:solidFill>
              <a:srgbClr val="93CF6E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26" name="순서도: 처리 25"/>
          <p:cNvSpPr/>
          <p:nvPr/>
        </p:nvSpPr>
        <p:spPr>
          <a:xfrm>
            <a:off x="2992100" y="3966412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나주시     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7" name="순서도: 처리 26"/>
          <p:cNvSpPr/>
          <p:nvPr/>
        </p:nvSpPr>
        <p:spPr>
          <a:xfrm>
            <a:off x="1191984" y="4254449"/>
            <a:ext cx="360045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71226" y="3671449"/>
            <a:ext cx="2725855" cy="299239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지원 정책 검색</a:t>
            </a:r>
          </a:p>
        </p:txBody>
      </p:sp>
      <p:sp>
        <p:nvSpPr>
          <p:cNvPr id="33" name="순서도: 처리 32"/>
          <p:cNvSpPr/>
          <p:nvPr/>
        </p:nvSpPr>
        <p:spPr>
          <a:xfrm>
            <a:off x="5274709" y="4245972"/>
            <a:ext cx="144018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4" name="순서도: 처리 33"/>
          <p:cNvSpPr/>
          <p:nvPr/>
        </p:nvSpPr>
        <p:spPr>
          <a:xfrm>
            <a:off x="5274709" y="3957935"/>
            <a:ext cx="1440180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청년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3107484" y="4469890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262508" y="4469890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262508" y="4290453"/>
            <a:ext cx="1579195" cy="718917"/>
          </a:xfrm>
          <a:prstGeom prst="rect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시도선택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전라남도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전라북도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충청남도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107484" y="4290453"/>
            <a:ext cx="1579195" cy="718917"/>
          </a:xfrm>
          <a:prstGeom prst="rect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시군구 선택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나주시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광양시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장성군</a:t>
            </a:r>
          </a:p>
        </p:txBody>
      </p:sp>
      <p:sp>
        <p:nvSpPr>
          <p:cNvPr id="75" name="타원 74"/>
          <p:cNvSpPr/>
          <p:nvPr/>
        </p:nvSpPr>
        <p:spPr>
          <a:xfrm>
            <a:off x="3072473" y="4433886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1171227" y="4397881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1065968" y="387726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106" name="타원 105"/>
          <p:cNvSpPr/>
          <p:nvPr/>
        </p:nvSpPr>
        <p:spPr>
          <a:xfrm>
            <a:off x="5055558" y="382106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107" name="타원 106"/>
          <p:cNvSpPr/>
          <p:nvPr/>
        </p:nvSpPr>
        <p:spPr>
          <a:xfrm>
            <a:off x="6698549" y="382106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108" name="순서도: 처리 107"/>
          <p:cNvSpPr/>
          <p:nvPr/>
        </p:nvSpPr>
        <p:spPr>
          <a:xfrm>
            <a:off x="2428061" y="601289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1272898" y="5661050"/>
            <a:ext cx="6694315" cy="850892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번호	시도	시군구		세부사업명		자세히보기</a:t>
            </a:r>
          </a:p>
        </p:txBody>
      </p:sp>
      <p:graphicFrame>
        <p:nvGraphicFramePr>
          <p:cNvPr id="110" name="표 109"/>
          <p:cNvGraphicFramePr>
            <a:graphicFrameLocks noGrp="1"/>
          </p:cNvGraphicFramePr>
          <p:nvPr/>
        </p:nvGraphicFramePr>
        <p:xfrm>
          <a:off x="1279892" y="6095010"/>
          <a:ext cx="6694314" cy="41693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0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2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8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청년후계농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1" name="모서리가 둥근 직사각형 110"/>
          <p:cNvSpPr/>
          <p:nvPr/>
        </p:nvSpPr>
        <p:spPr>
          <a:xfrm>
            <a:off x="6901322" y="6151568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112" name="그림 9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92344" y="6223042"/>
            <a:ext cx="131058" cy="128752"/>
          </a:xfrm>
          <a:prstGeom prst="rect">
            <a:avLst/>
          </a:prstGeom>
        </p:spPr>
      </p:pic>
      <p:sp>
        <p:nvSpPr>
          <p:cNvPr id="113" name="모서리가 둥근 직사각형 112"/>
          <p:cNvSpPr/>
          <p:nvPr/>
        </p:nvSpPr>
        <p:spPr>
          <a:xfrm>
            <a:off x="1279891" y="5653423"/>
            <a:ext cx="6694315" cy="858520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262508" y="5343086"/>
            <a:ext cx="2725855" cy="300812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지자체별 지원 정책 검색</a:t>
            </a:r>
          </a:p>
        </p:txBody>
      </p:sp>
      <p:sp>
        <p:nvSpPr>
          <p:cNvPr id="115" name="타원 114"/>
          <p:cNvSpPr/>
          <p:nvPr/>
        </p:nvSpPr>
        <p:spPr>
          <a:xfrm>
            <a:off x="5264365" y="3913425"/>
            <a:ext cx="528194" cy="332545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17" name="직사각형 116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8" name="가로 글상자 117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119" name="가로 글상자 118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120" name="순서도: 처리 119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1" name="순서도: 처리 120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5455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</a:t>
                      </a:r>
                      <a:endParaRPr lang="ko-KR" altLang="en-US" sz="11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8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커뮤니티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현황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683116"/>
              </p:ext>
            </p:extLst>
          </p:nvPr>
        </p:nvGraphicFramePr>
        <p:xfrm>
          <a:off x="8896079" y="195395"/>
          <a:ext cx="3164205" cy="2341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거주지 현황 클릭시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검색할 시도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검색할 시군구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선택한 지역을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지역별 농지 및 거주지 현황을 보여주는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247328" y="1906675"/>
            <a:ext cx="2425919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농지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&amp;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거주지 현황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농지</a:t>
            </a:r>
            <a:r>
              <a:rPr kumimoji="0" lang="en-US" altLang="ko-KR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  <a:cs typeface="맑은 고딕"/>
              </a:rPr>
              <a:t>&amp;</a:t>
            </a:r>
            <a:r>
              <a:rPr kumimoji="0" lang="ko-KR" altLang="en-US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거주지현황</a:t>
            </a:r>
          </a:p>
        </p:txBody>
      </p:sp>
      <p:sp>
        <p:nvSpPr>
          <p:cNvPr id="19" name="순서도: 처리 18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농지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&amp;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거주지 현황을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검색 해보세요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139272" y="1477436"/>
            <a:ext cx="1296162" cy="487058"/>
          </a:xfrm>
          <a:prstGeom prst="roundRect">
            <a:avLst>
              <a:gd name="adj" fmla="val 16667"/>
            </a:avLst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농지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&amp;</a:t>
            </a: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거주지 현황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지역축제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&amp; </a:t>
            </a: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문화행사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귀농 성공사례</a:t>
            </a:r>
          </a:p>
        </p:txBody>
      </p:sp>
      <p:sp>
        <p:nvSpPr>
          <p:cNvPr id="26" name="순서도: 처리 25"/>
          <p:cNvSpPr/>
          <p:nvPr/>
        </p:nvSpPr>
        <p:spPr>
          <a:xfrm>
            <a:off x="1293184" y="4073964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시도 선택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7" name="순서도: 처리 26"/>
          <p:cNvSpPr/>
          <p:nvPr/>
        </p:nvSpPr>
        <p:spPr>
          <a:xfrm>
            <a:off x="6700802" y="4092832"/>
            <a:ext cx="1265941" cy="288036"/>
          </a:xfrm>
          <a:prstGeom prst="flowChartProcess">
            <a:avLst/>
          </a:prstGeom>
          <a:noFill/>
          <a:ln w="19050" cap="flat" cmpd="sng" algn="ctr">
            <a:solidFill>
              <a:srgbClr val="93CF6E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28" name="순서도: 처리 27"/>
          <p:cNvSpPr/>
          <p:nvPr/>
        </p:nvSpPr>
        <p:spPr>
          <a:xfrm>
            <a:off x="3093301" y="4073964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시군구 선택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9" name="순서도: 처리 28"/>
          <p:cNvSpPr/>
          <p:nvPr/>
        </p:nvSpPr>
        <p:spPr>
          <a:xfrm>
            <a:off x="1293184" y="4362001"/>
            <a:ext cx="360045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167169" y="394708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31" name="타원 30"/>
          <p:cNvSpPr/>
          <p:nvPr/>
        </p:nvSpPr>
        <p:spPr>
          <a:xfrm>
            <a:off x="3052211" y="394708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32" name="타원 31"/>
          <p:cNvSpPr/>
          <p:nvPr/>
        </p:nvSpPr>
        <p:spPr>
          <a:xfrm>
            <a:off x="6574786" y="3966816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72428" y="3779001"/>
            <a:ext cx="2725855" cy="29884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지원 정책 검색</a:t>
            </a:r>
          </a:p>
        </p:txBody>
      </p:sp>
      <p:sp>
        <p:nvSpPr>
          <p:cNvPr id="36" name="타원 35"/>
          <p:cNvSpPr/>
          <p:nvPr/>
        </p:nvSpPr>
        <p:spPr>
          <a:xfrm>
            <a:off x="7217364" y="1477436"/>
            <a:ext cx="916630" cy="243529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057873" y="135864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93184" y="4626878"/>
            <a:ext cx="2725855" cy="29884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지역별 농지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/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거주지 현황</a:t>
            </a:r>
          </a:p>
        </p:txBody>
      </p:sp>
      <p:sp>
        <p:nvSpPr>
          <p:cNvPr id="53" name="순서도: 처리 52"/>
          <p:cNvSpPr/>
          <p:nvPr/>
        </p:nvSpPr>
        <p:spPr>
          <a:xfrm>
            <a:off x="2448347" y="5378548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293184" y="5026702"/>
            <a:ext cx="6694315" cy="1684758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용지 종류		주소		면적	세지목	매매</a:t>
            </a:r>
            <a:r>
              <a:rPr kumimoji="0" lang="en-US" altLang="ko-KR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임대가</a:t>
            </a:r>
          </a:p>
        </p:txBody>
      </p:sp>
      <p:graphicFrame>
        <p:nvGraphicFramePr>
          <p:cNvPr id="55" name="표 54"/>
          <p:cNvGraphicFramePr>
            <a:graphicFrameLocks noGrp="1"/>
          </p:cNvGraphicFramePr>
          <p:nvPr/>
        </p:nvGraphicFramePr>
        <p:xfrm>
          <a:off x="1296549" y="5460663"/>
          <a:ext cx="6690949" cy="125079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48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3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청계면 월선리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695-1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349m</a:t>
                      </a:r>
                      <a:r>
                        <a:rPr lang="en-US" altLang="ko-KR" sz="1000" b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10,000,000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무안군 청계면 청계리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123-33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1000m</a:t>
                      </a:r>
                      <a:r>
                        <a:rPr lang="en-US" altLang="ko-KR" sz="1000" b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5,000,000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나주면 나주리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41-2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780m</a:t>
                      </a:r>
                      <a:r>
                        <a:rPr lang="en-US" altLang="ko-KR" sz="1000" b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7,000,000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" name="타원 61"/>
          <p:cNvSpPr/>
          <p:nvPr/>
        </p:nvSpPr>
        <p:spPr>
          <a:xfrm>
            <a:off x="1170533" y="490068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743223" y="5523614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 b="1"/>
              <a:t>매매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6743223" y="5960046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6743222" y="6392754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8" name="직사각형 67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9" name="가로 글상자 68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70" name="가로 글상자 69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71" name="순서도: 처리 70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" name="순서도: 처리 71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86233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/>
                <a:gridCol w="2402205"/>
              </a:tblGrid>
              <a:tr h="370840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  <a:endParaRPr lang="en-US" altLang="ko-KR" sz="13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각 행 클릭시 상세정보 페이지로 이동</a:t>
                      </a:r>
                      <a:endParaRPr lang="ko-KR" altLang="en-US" sz="13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4" name="순서도: 처리 83"/>
          <p:cNvSpPr/>
          <p:nvPr/>
        </p:nvSpPr>
        <p:spPr>
          <a:xfrm>
            <a:off x="2261369" y="1100594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  <a:endParaRPr kumimoji="0" lang="ko-KR" altLang="en-US" sz="1100" b="1" i="0" u="none" strike="noStrike" kern="1200" cap="none" spc="0" normalizeH="0" baseline="0">
              <a:solidFill>
                <a:srgbClr val="3e6b23"/>
              </a:solidFill>
              <a:latin typeface="Calibri"/>
              <a:ea typeface="맑은 고딕"/>
              <a:cs typeface="맑은 고딕"/>
            </a:endParaRPr>
          </a:p>
        </p:txBody>
      </p:sp>
      <p:graphicFrame>
        <p:nvGraphicFramePr>
          <p:cNvPr id="86" name="표 85"/>
          <p:cNvGraphicFramePr>
            <a:graphicFrameLocks noGrp="1"/>
          </p:cNvGraphicFramePr>
          <p:nvPr/>
        </p:nvGraphicFramePr>
        <p:xfrm>
          <a:off x="1113200" y="1182709"/>
          <a:ext cx="6694175" cy="206817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38243"/>
                <a:gridCol w="2608862"/>
                <a:gridCol w="1163540"/>
                <a:gridCol w="763905"/>
                <a:gridCol w="1219625"/>
              </a:tblGrid>
              <a:tr h="413634"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청계면 월선리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695-1</a:t>
                      </a:r>
                      <a:endParaRPr kumimoji="0" lang="en-US" altLang="ko-KR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349m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kumimoji="0" lang="en-US" altLang="ko-KR" sz="1000" b="0" i="0" u="none" strike="noStrike" kern="1200" cap="none" normalizeH="0" baseline="3000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10,000,000</a:t>
                      </a:r>
                      <a:endParaRPr kumimoji="0" lang="en-US" altLang="ko-KR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13634"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무안군 청계면 청계리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123-33</a:t>
                      </a:r>
                      <a:endParaRPr kumimoji="0" lang="en-US" altLang="ko-KR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1000m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kumimoji="0" lang="en-US" altLang="ko-KR" sz="1000" b="0" i="0" u="none" strike="noStrike" kern="1200" cap="none" normalizeH="0" baseline="3000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5,000,000</a:t>
                      </a:r>
                      <a:endParaRPr kumimoji="0" lang="en-US" altLang="ko-KR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13634"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나주면 나주리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41-2</a:t>
                      </a:r>
                      <a:endParaRPr kumimoji="0" lang="en-US" altLang="ko-KR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780m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kumimoji="0" lang="en-US" altLang="ko-KR" sz="1000" b="0" i="0" u="none" strike="noStrike" kern="1200" cap="none" normalizeH="0" baseline="3000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7,000,000</a:t>
                      </a:r>
                      <a:endParaRPr kumimoji="0" lang="en-US" altLang="ko-KR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13634"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익산시 익산면 익산리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231-22</a:t>
                      </a:r>
                      <a:endParaRPr kumimoji="0" lang="en-US" altLang="ko-KR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850m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kumimoji="0" lang="en-US" altLang="ko-KR" sz="1000" b="0" i="0" u="none" strike="noStrike" kern="1200" cap="none" normalizeH="0" baseline="3000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8,000,000</a:t>
                      </a:r>
                      <a:endParaRPr kumimoji="0" lang="en-US" altLang="ko-KR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13634"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목포시 목포면 목포리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11-1</a:t>
                      </a:r>
                      <a:endParaRPr kumimoji="0" lang="en-US" altLang="ko-KR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1000m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kumimoji="0" lang="en-US" altLang="ko-KR" sz="1000" b="0" i="0" u="none" strike="noStrike" kern="1200" cap="none" normalizeH="0" baseline="3000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5,000,000</a:t>
                      </a:r>
                      <a:endParaRPr kumimoji="0" lang="en-US" altLang="ko-KR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7" name="모서리가 둥근 직사각형 86"/>
          <p:cNvSpPr/>
          <p:nvPr/>
        </p:nvSpPr>
        <p:spPr>
          <a:xfrm>
            <a:off x="1113199" y="1182709"/>
            <a:ext cx="6694315" cy="2068173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6591419" y="1231165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  <a:endParaRPr kumimoji="0" lang="ko-KR" altLang="en-US" sz="700" b="1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6591419" y="1667597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  <a:endParaRPr kumimoji="0" lang="ko-KR" altLang="en-US" sz="700" b="1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6591419" y="2100305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  <a:endParaRPr kumimoji="0" lang="ko-KR" altLang="en-US" sz="700" b="1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6591419" y="2506892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  <a:endParaRPr kumimoji="0" lang="ko-KR" altLang="en-US" sz="700" b="1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6591419" y="2939600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  <a:endParaRPr kumimoji="0" lang="ko-KR" altLang="en-US" sz="700" b="1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469784" y="3381485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이전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867334" y="3381485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다음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950419" y="3381485"/>
            <a:ext cx="216027" cy="216027"/>
          </a:xfrm>
          <a:prstGeom prst="rect">
            <a:avLst/>
          </a:prstGeom>
          <a:solidFill>
            <a:srgbClr val="3e6a2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1</a:t>
            </a:r>
            <a:endParaRPr kumimoji="0" lang="en-US" altLang="ko-KR" sz="11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255219" y="3381485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</a:t>
            </a:r>
            <a:endParaRPr kumimoji="0" lang="en-US" altLang="ko-KR" sz="11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550041" y="3381485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</a:t>
            </a:r>
            <a:endParaRPr kumimoji="0" lang="en-US" altLang="ko-KR" sz="11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graphicFrame>
        <p:nvGraphicFramePr>
          <p:cNvPr id="99" name="표 98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5455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</a:t>
                      </a:r>
                      <a:endParaRPr lang="ko-KR" altLang="en-US" sz="11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8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커뮤니티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현황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0" name="타원 99"/>
          <p:cNvSpPr/>
          <p:nvPr/>
        </p:nvSpPr>
        <p:spPr>
          <a:xfrm>
            <a:off x="987185" y="123116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" name="직사각형 11"/>
          <p:cNvSpPr/>
          <p:nvPr/>
        </p:nvSpPr>
        <p:spPr>
          <a:xfrm>
            <a:off x="140763" y="5137523"/>
            <a:ext cx="8588244" cy="1229767"/>
          </a:xfrm>
          <a:prstGeom prst="rect">
            <a:avLst/>
          </a:prstGeom>
          <a:solidFill>
            <a:srgbClr val="294717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2" name="직사각형 12"/>
          <p:cNvSpPr/>
          <p:nvPr/>
        </p:nvSpPr>
        <p:spPr>
          <a:xfrm>
            <a:off x="150258" y="6367291"/>
            <a:ext cx="8578472" cy="344170"/>
          </a:xfrm>
          <a:prstGeom prst="rect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3" name="가로 글상자 13"/>
          <p:cNvSpPr txBox="1"/>
          <p:nvPr/>
        </p:nvSpPr>
        <p:spPr>
          <a:xfrm>
            <a:off x="150258" y="5137523"/>
            <a:ext cx="2076389" cy="756547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Our Office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서울시 마포구 신촌로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104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 그린컴퓨터</a:t>
            </a:r>
            <a:endPara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02-715-2111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http://sinchon.greenart.co.kr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04" name="가로 글상자 14"/>
          <p:cNvSpPr txBox="1"/>
          <p:nvPr/>
        </p:nvSpPr>
        <p:spPr>
          <a:xfrm>
            <a:off x="3302397" y="5222695"/>
            <a:ext cx="1304549" cy="103332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Quick Links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추천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비용 조회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수익 확인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정부지원 정책들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지역축제 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문화행사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5" name="가로 글상자 15"/>
          <p:cNvSpPr txBox="1"/>
          <p:nvPr/>
        </p:nvSpPr>
        <p:spPr>
          <a:xfrm>
            <a:off x="5939975" y="5184730"/>
            <a:ext cx="1442020" cy="107129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Business Hours</a:t>
            </a:r>
            <a:endPara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Monday-Friday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09:30 am - 06:20 pm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Saturday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Sunday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06" name="타원 16"/>
          <p:cNvSpPr/>
          <p:nvPr/>
        </p:nvSpPr>
        <p:spPr>
          <a:xfrm>
            <a:off x="414283" y="5967559"/>
            <a:ext cx="490195" cy="267652"/>
          </a:xfrm>
          <a:prstGeom prst="ellipse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Git</a:t>
            </a:r>
            <a:endPara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07" name="가로 글상자 17"/>
          <p:cNvSpPr txBox="1"/>
          <p:nvPr/>
        </p:nvSpPr>
        <p:spPr>
          <a:xfrm>
            <a:off x="414283" y="6389540"/>
            <a:ext cx="3882856" cy="271096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ⓒ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WYC - Turning to Farm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 All Right Reserved.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08" name="가로 글상자 18"/>
          <p:cNvSpPr txBox="1"/>
          <p:nvPr/>
        </p:nvSpPr>
        <p:spPr>
          <a:xfrm>
            <a:off x="5774573" y="6367291"/>
            <a:ext cx="2728067" cy="31735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Designed by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Team WYC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759e31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5455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</a:t>
                      </a:r>
                      <a:endParaRPr lang="ko-KR" altLang="en-US" sz="11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8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커뮤니티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현황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6365"/>
              </p:ext>
            </p:extLst>
          </p:nvPr>
        </p:nvGraphicFramePr>
        <p:xfrm>
          <a:off x="8896079" y="195395"/>
          <a:ext cx="3164205" cy="1229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지역 검색 조건을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검색 버튼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조건과 일치하는 지역 테이블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chemeClr val="dk1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67" name="순서도: 처리 66"/>
          <p:cNvSpPr/>
          <p:nvPr/>
        </p:nvSpPr>
        <p:spPr>
          <a:xfrm>
            <a:off x="1317324" y="4386948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전라남도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69" name="순서도: 처리 68"/>
          <p:cNvSpPr/>
          <p:nvPr/>
        </p:nvSpPr>
        <p:spPr>
          <a:xfrm>
            <a:off x="3117441" y="4386948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나주시     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70" name="순서도: 처리 69"/>
          <p:cNvSpPr/>
          <p:nvPr/>
        </p:nvSpPr>
        <p:spPr>
          <a:xfrm>
            <a:off x="1317324" y="4674984"/>
            <a:ext cx="360045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96567" y="4091985"/>
            <a:ext cx="2725855" cy="299239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지원 정책 검색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232825" y="4890425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387849" y="4890425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387849" y="4710988"/>
            <a:ext cx="1579195" cy="718917"/>
          </a:xfrm>
          <a:prstGeom prst="rect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시도선택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전라남도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전라북도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충청남도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3232825" y="4710988"/>
            <a:ext cx="1579195" cy="718917"/>
          </a:xfrm>
          <a:prstGeom prst="rect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시군구 선택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나주시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광양시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장성군</a:t>
            </a:r>
          </a:p>
        </p:txBody>
      </p:sp>
      <p:sp>
        <p:nvSpPr>
          <p:cNvPr id="78" name="타원 77"/>
          <p:cNvSpPr/>
          <p:nvPr/>
        </p:nvSpPr>
        <p:spPr>
          <a:xfrm>
            <a:off x="3197814" y="4854421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296568" y="4818416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191308" y="429780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387849" y="5927117"/>
            <a:ext cx="2725855" cy="300782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지역별 농지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/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거주지 현황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1387849" y="6351987"/>
            <a:ext cx="6694315" cy="359474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용지 종류		주소		면적	세지목	매매</a:t>
            </a:r>
            <a:r>
              <a:rPr kumimoji="0" lang="en-US" altLang="ko-KR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임대가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387849" y="6351987"/>
            <a:ext cx="6694315" cy="359474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2" name="순서도: 처리 91"/>
          <p:cNvSpPr/>
          <p:nvPr/>
        </p:nvSpPr>
        <p:spPr>
          <a:xfrm>
            <a:off x="6637562" y="4386948"/>
            <a:ext cx="1265941" cy="288036"/>
          </a:xfrm>
          <a:prstGeom prst="flowChartProcess">
            <a:avLst/>
          </a:prstGeom>
          <a:noFill/>
          <a:ln w="19050" cap="flat" cmpd="sng" algn="ctr">
            <a:solidFill>
              <a:srgbClr val="93CF6E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93" name="타원 92"/>
          <p:cNvSpPr/>
          <p:nvPr/>
        </p:nvSpPr>
        <p:spPr>
          <a:xfrm>
            <a:off x="6511546" y="426093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94" name="순서도: 처리 93"/>
          <p:cNvSpPr/>
          <p:nvPr/>
        </p:nvSpPr>
        <p:spPr>
          <a:xfrm>
            <a:off x="3247328" y="1906675"/>
            <a:ext cx="2425919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농지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&amp;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거주지 현황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96" name="순서도: 처리 95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농지</a:t>
            </a:r>
            <a:r>
              <a:rPr kumimoji="0" lang="en-US" altLang="ko-KR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  <a:cs typeface="맑은 고딕"/>
              </a:rPr>
              <a:t>&amp;</a:t>
            </a:r>
            <a:r>
              <a:rPr kumimoji="0" lang="ko-KR" altLang="en-US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거주지현황</a:t>
            </a:r>
          </a:p>
        </p:txBody>
      </p:sp>
      <p:sp>
        <p:nvSpPr>
          <p:cNvPr id="97" name="순서도: 처리 96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농지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&amp;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거주지 현황을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검색 해보세요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</p:txBody>
      </p:sp>
      <p:sp>
        <p:nvSpPr>
          <p:cNvPr id="101" name="타원 100"/>
          <p:cNvSpPr/>
          <p:nvPr/>
        </p:nvSpPr>
        <p:spPr>
          <a:xfrm>
            <a:off x="6511546" y="4333808"/>
            <a:ext cx="1612668" cy="37718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03" name="직사각형 102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4" name="가로 글상자 103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105" name="가로 글상자 104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106" name="순서도: 처리 105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7" name="순서도: 처리 106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86233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/>
                <a:gridCol w="2402205"/>
              </a:tblGrid>
              <a:tr h="370840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  <a:endParaRPr lang="en-US" altLang="ko-KR" sz="13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거주지 테이블의 행 클릭시 상세정보 페이지로 이동</a:t>
                      </a:r>
                      <a:endParaRPr lang="ko-KR" altLang="en-US" sz="13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4" name="순서도: 처리 83"/>
          <p:cNvSpPr/>
          <p:nvPr/>
        </p:nvSpPr>
        <p:spPr>
          <a:xfrm>
            <a:off x="2261369" y="1824944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  <a:endParaRPr kumimoji="0" lang="ko-KR" altLang="en-US" sz="1100" b="1" i="0" u="none" strike="noStrike" kern="1200" cap="none" spc="0" normalizeH="0" baseline="0">
              <a:solidFill>
                <a:srgbClr val="3e6b23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1113199" y="1465471"/>
            <a:ext cx="6694315" cy="1268857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용지 종류		주소		면적	세지목	매매</a:t>
            </a:r>
            <a:r>
              <a:rPr kumimoji="0" lang="en-US" altLang="ko-KR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임대가</a:t>
            </a: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graphicFrame>
        <p:nvGraphicFramePr>
          <p:cNvPr id="86" name="표 85"/>
          <p:cNvGraphicFramePr>
            <a:graphicFrameLocks noGrp="1"/>
          </p:cNvGraphicFramePr>
          <p:nvPr/>
        </p:nvGraphicFramePr>
        <p:xfrm>
          <a:off x="1113199" y="1907059"/>
          <a:ext cx="6694175" cy="82726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38243"/>
                <a:gridCol w="2608862"/>
                <a:gridCol w="1163540"/>
                <a:gridCol w="763905"/>
                <a:gridCol w="1219625"/>
              </a:tblGrid>
              <a:tr h="413634"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청계면 월선리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695-1</a:t>
                      </a:r>
                      <a:endParaRPr kumimoji="0" lang="en-US" altLang="ko-KR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349m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kumimoji="0" lang="en-US" altLang="ko-KR" sz="1000" b="0" i="0" u="none" strike="noStrike" kern="1200" cap="none" normalizeH="0" baseline="3000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10,000,000</a:t>
                      </a:r>
                      <a:endParaRPr kumimoji="0" lang="en-US" altLang="ko-KR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413634"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나주면 나주리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41-2</a:t>
                      </a:r>
                      <a:endParaRPr kumimoji="0" lang="en-US" altLang="ko-KR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780m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kumimoji="0" lang="en-US" altLang="ko-KR" sz="1000" b="0" i="0" u="none" strike="noStrike" kern="1200" cap="none" normalizeH="0" baseline="3000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7,000,000</a:t>
                      </a:r>
                      <a:endParaRPr kumimoji="0" lang="en-US" altLang="ko-KR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7" name="모서리가 둥근 직사각형 86"/>
          <p:cNvSpPr/>
          <p:nvPr/>
        </p:nvSpPr>
        <p:spPr>
          <a:xfrm>
            <a:off x="1113199" y="1465471"/>
            <a:ext cx="6694315" cy="1268857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6591419" y="1955515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  <a:endParaRPr kumimoji="0" lang="ko-KR" altLang="en-US" sz="700" b="1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6591419" y="2391947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  <a:endParaRPr kumimoji="0" lang="ko-KR" altLang="en-US" sz="700" b="1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aphicFrame>
        <p:nvGraphicFramePr>
          <p:cNvPr id="99" name="표 98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5455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</a:t>
                      </a:r>
                      <a:endParaRPr lang="ko-KR" altLang="en-US" sz="11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8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커뮤니티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현황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1" name="타원 100"/>
          <p:cNvSpPr/>
          <p:nvPr/>
        </p:nvSpPr>
        <p:spPr>
          <a:xfrm>
            <a:off x="987183" y="1847868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239214" y="1955515"/>
            <a:ext cx="6568161" cy="300487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4" name="직사각형 11"/>
          <p:cNvSpPr/>
          <p:nvPr/>
        </p:nvSpPr>
        <p:spPr>
          <a:xfrm>
            <a:off x="140763" y="5137523"/>
            <a:ext cx="8588244" cy="1229767"/>
          </a:xfrm>
          <a:prstGeom prst="rect">
            <a:avLst/>
          </a:prstGeom>
          <a:solidFill>
            <a:srgbClr val="294717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5" name="직사각형 12"/>
          <p:cNvSpPr/>
          <p:nvPr/>
        </p:nvSpPr>
        <p:spPr>
          <a:xfrm>
            <a:off x="150258" y="6367291"/>
            <a:ext cx="8578472" cy="344170"/>
          </a:xfrm>
          <a:prstGeom prst="rect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6" name="가로 글상자 13"/>
          <p:cNvSpPr txBox="1"/>
          <p:nvPr/>
        </p:nvSpPr>
        <p:spPr>
          <a:xfrm>
            <a:off x="150258" y="5137523"/>
            <a:ext cx="2076389" cy="756547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Our Office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서울시 마포구 신촌로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104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 그린컴퓨터</a:t>
            </a:r>
            <a:endPara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02-715-2111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http://sinchon.greenart.co.kr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07" name="가로 글상자 14"/>
          <p:cNvSpPr txBox="1"/>
          <p:nvPr/>
        </p:nvSpPr>
        <p:spPr>
          <a:xfrm>
            <a:off x="3302397" y="5222695"/>
            <a:ext cx="1304549" cy="103332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Quick Links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추천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비용 조회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수익 확인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정부지원 정책들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지역축제 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문화행사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8" name="가로 글상자 15"/>
          <p:cNvSpPr txBox="1"/>
          <p:nvPr/>
        </p:nvSpPr>
        <p:spPr>
          <a:xfrm>
            <a:off x="5939975" y="5184730"/>
            <a:ext cx="1442020" cy="107129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Business Hours</a:t>
            </a:r>
            <a:endPara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Monday-Friday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09:30 am - 06:20 pm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Saturday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Sunday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09" name="타원 16"/>
          <p:cNvSpPr/>
          <p:nvPr/>
        </p:nvSpPr>
        <p:spPr>
          <a:xfrm>
            <a:off x="414283" y="5967559"/>
            <a:ext cx="490195" cy="267652"/>
          </a:xfrm>
          <a:prstGeom prst="ellipse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Git</a:t>
            </a:r>
            <a:endPara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10" name="가로 글상자 17"/>
          <p:cNvSpPr txBox="1"/>
          <p:nvPr/>
        </p:nvSpPr>
        <p:spPr>
          <a:xfrm>
            <a:off x="414283" y="6389540"/>
            <a:ext cx="3882856" cy="271096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ⓒ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WYC - Turning to Farm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 All Right Reserved.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11" name="가로 글상자 18"/>
          <p:cNvSpPr txBox="1"/>
          <p:nvPr/>
        </p:nvSpPr>
        <p:spPr>
          <a:xfrm>
            <a:off x="5774573" y="6367291"/>
            <a:ext cx="2728067" cy="31735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Designed by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Team WYC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759e31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5455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8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 빈집 테이블의 행 클릭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 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페이지 화면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144612"/>
              </p:ext>
            </p:extLst>
          </p:nvPr>
        </p:nvGraphicFramePr>
        <p:xfrm>
          <a:off x="8896079" y="195395"/>
          <a:ext cx="3164205" cy="858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거주지에 대한 상세 정보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443294" y="1906675"/>
            <a:ext cx="2041073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농지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&amp;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거주지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상세 정보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96980" y="2667758"/>
            <a:ext cx="2538432" cy="271714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915764" y="265257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 상세 정보</a:t>
            </a:r>
          </a:p>
        </p:txBody>
      </p:sp>
      <p:sp>
        <p:nvSpPr>
          <p:cNvPr id="19" name="순서도: 처리 18"/>
          <p:cNvSpPr/>
          <p:nvPr/>
        </p:nvSpPr>
        <p:spPr>
          <a:xfrm>
            <a:off x="3070447" y="2935604"/>
            <a:ext cx="2813680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농지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&amp;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거주지의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상세 정보를 확인 해보세요 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89909" y="3520238"/>
            <a:ext cx="2725855" cy="299967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농지 및 거주지 상세 정보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48206" y="3858305"/>
            <a:ext cx="6694315" cy="2509761"/>
          </a:xfrm>
          <a:prstGeom prst="roundRect">
            <a:avLst>
              <a:gd name="adj" fmla="val 10156"/>
            </a:avLst>
          </a:prstGeom>
          <a:solidFill>
            <a:srgbClr val="759E31">
              <a:alpha val="100000"/>
            </a:srgbClr>
          </a:solidFill>
          <a:ln w="63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세부내역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720496"/>
              </p:ext>
            </p:extLst>
          </p:nvPr>
        </p:nvGraphicFramePr>
        <p:xfrm>
          <a:off x="1048206" y="4168347"/>
          <a:ext cx="6696589" cy="250561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43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6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23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용지 종류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 smtClean="0">
                          <a:solidFill>
                            <a:srgbClr val="808080"/>
                          </a:solidFill>
                        </a:rPr>
                        <a:t>주택</a:t>
                      </a:r>
                      <a:r>
                        <a:rPr lang="en-US" altLang="ko-KR" sz="1000" dirty="0" smtClean="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rgbClr val="808080"/>
                          </a:solidFill>
                        </a:rPr>
                        <a:t>농지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공부 지목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실지목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판매 구분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전라남도 무안군 청계면 월선리 </a:t>
                      </a: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695-1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매매</a:t>
                      </a: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임대가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180,000,000</a:t>
                      </a: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판매자 이름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홀길동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판매자 연락처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010-1234-5678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담당자 이름</a:t>
                      </a: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부서</a:t>
                      </a: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김길동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담당자 연락처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02-123-4567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진행 현황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진행중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등록일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2023-03-16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특이사항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EEF6E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rgbClr val="808080"/>
                          </a:solidFill>
                        </a:rPr>
                        <a:t>없음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EEF6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" name="모서리가 둥근 직사각형 24"/>
          <p:cNvSpPr/>
          <p:nvPr/>
        </p:nvSpPr>
        <p:spPr>
          <a:xfrm>
            <a:off x="1048206" y="3858305"/>
            <a:ext cx="6694315" cy="2815659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048206" y="3670221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7" name="직사각형 36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8" name="가로 글상자 37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39" name="가로 글상자 38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40" name="순서도: 처리 39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" name="순서도: 처리 40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5455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8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 빈집 테이블의 행 클릭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 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페이지 화면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84531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/>
                <a:gridCol w="2402205"/>
              </a:tblGrid>
              <a:tr h="370840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  <a:endParaRPr lang="en-US" altLang="ko-KR" sz="13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거주지에 대한 간략한 사진 정보 캐러셀</a:t>
                      </a:r>
                      <a:endParaRPr lang="ko-KR" altLang="en-US" sz="13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/>
                        </a:rPr>
                        <a:t>거주지에 대한 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이미지 이전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 다음 버튼</a:t>
                      </a:r>
                      <a:endParaRPr lang="ko-KR" altLang="en-US" sz="13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거주지의 위치에 대한 지도 시각화</a:t>
                      </a:r>
                      <a:endParaRPr lang="ko-KR" altLang="en-US" sz="13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5946" y="1281849"/>
            <a:ext cx="5942995" cy="145032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88790" y="2906702"/>
            <a:ext cx="5930151" cy="1523334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1347434" y="175498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362774" y="118270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73450" y="1821805"/>
            <a:ext cx="257024" cy="370417"/>
          </a:xfrm>
          <a:prstGeom prst="rect">
            <a:avLst/>
          </a:prstGeom>
          <a:solidFill>
            <a:srgbClr val="ffff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rgbClr val="808080"/>
                </a:solidFill>
              </a:rPr>
              <a:t>＜</a:t>
            </a:r>
            <a:endParaRPr lang="ko-KR" altLang="en-US" b="1">
              <a:solidFill>
                <a:srgbClr val="80808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 flipH="1">
            <a:off x="7161918" y="1920478"/>
            <a:ext cx="257024" cy="370417"/>
          </a:xfrm>
          <a:prstGeom prst="rect">
            <a:avLst/>
          </a:prstGeom>
          <a:solidFill>
            <a:srgbClr val="ffffff">
              <a:alpha val="6078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＞</a:t>
            </a:r>
            <a:endParaRPr kumimoji="0" lang="ko-KR" altLang="en-US" sz="1800" b="1" i="0" u="none" strike="noStrike" kern="1200" cap="none" spc="0" normalizeH="0" baseline="0">
              <a:solidFill>
                <a:srgbClr val="80808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362774" y="2780686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048476" y="1880998"/>
            <a:ext cx="483908" cy="535912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347434" y="1739057"/>
            <a:ext cx="483908" cy="535912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3" name="직사각형 11"/>
          <p:cNvSpPr/>
          <p:nvPr/>
        </p:nvSpPr>
        <p:spPr>
          <a:xfrm>
            <a:off x="140763" y="5137523"/>
            <a:ext cx="8588244" cy="1229767"/>
          </a:xfrm>
          <a:prstGeom prst="rect">
            <a:avLst/>
          </a:prstGeom>
          <a:solidFill>
            <a:srgbClr val="294717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4" name="직사각형 12"/>
          <p:cNvSpPr/>
          <p:nvPr/>
        </p:nvSpPr>
        <p:spPr>
          <a:xfrm>
            <a:off x="150258" y="6367291"/>
            <a:ext cx="8578472" cy="344170"/>
          </a:xfrm>
          <a:prstGeom prst="rect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5" name="가로 글상자 13"/>
          <p:cNvSpPr txBox="1"/>
          <p:nvPr/>
        </p:nvSpPr>
        <p:spPr>
          <a:xfrm>
            <a:off x="150258" y="5137523"/>
            <a:ext cx="2076389" cy="756547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Our Office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서울시 마포구 신촌로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104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 그린컴퓨터</a:t>
            </a:r>
            <a:endPara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02-715-2111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http://sinchon.greenart.co.kr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6" name="가로 글상자 14"/>
          <p:cNvSpPr txBox="1"/>
          <p:nvPr/>
        </p:nvSpPr>
        <p:spPr>
          <a:xfrm>
            <a:off x="3302397" y="5222695"/>
            <a:ext cx="1304549" cy="103332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Quick Links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추천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비용 조회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수익 확인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정부지원 정책들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지역축제 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문화행사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7" name="가로 글상자 15"/>
          <p:cNvSpPr txBox="1"/>
          <p:nvPr/>
        </p:nvSpPr>
        <p:spPr>
          <a:xfrm>
            <a:off x="5939975" y="5184730"/>
            <a:ext cx="1442020" cy="107129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Business Hours</a:t>
            </a:r>
            <a:endPara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Monday-Friday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09:30 am - 06:20 pm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Saturday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Sunday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8" name="타원 16"/>
          <p:cNvSpPr/>
          <p:nvPr/>
        </p:nvSpPr>
        <p:spPr>
          <a:xfrm>
            <a:off x="414283" y="5967559"/>
            <a:ext cx="490195" cy="267652"/>
          </a:xfrm>
          <a:prstGeom prst="ellipse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Git</a:t>
            </a:r>
            <a:endPara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9" name="가로 글상자 17"/>
          <p:cNvSpPr txBox="1"/>
          <p:nvPr/>
        </p:nvSpPr>
        <p:spPr>
          <a:xfrm>
            <a:off x="414283" y="6389540"/>
            <a:ext cx="3882856" cy="271096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ⓒ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WYC - Turning to Farm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 All Right Reserved.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0" name="가로 글상자 18"/>
          <p:cNvSpPr txBox="1"/>
          <p:nvPr/>
        </p:nvSpPr>
        <p:spPr>
          <a:xfrm>
            <a:off x="5774573" y="6367291"/>
            <a:ext cx="2728067" cy="31735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Designed by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Team WYC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759e31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8790" y="1339453"/>
            <a:ext cx="5930151" cy="1456871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5455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8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페이지 화면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캐러셀 이전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다음 버튼 클릭 화면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86233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/>
                <a:gridCol w="2402205"/>
              </a:tblGrid>
              <a:tr h="370840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  <a:endParaRPr lang="en-US" altLang="ko-KR" sz="13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거주지에 대한 이미지 변경</a:t>
                      </a:r>
                      <a:endParaRPr lang="ko-KR" altLang="en-US" sz="13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88790" y="2906702"/>
            <a:ext cx="5930151" cy="1523334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1236758" y="156977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73450" y="1821805"/>
            <a:ext cx="257024" cy="370417"/>
          </a:xfrm>
          <a:prstGeom prst="rect">
            <a:avLst/>
          </a:prstGeom>
          <a:solidFill>
            <a:srgbClr val="ffff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rgbClr val="808080"/>
                </a:solidFill>
              </a:rPr>
              <a:t>＜</a:t>
            </a:r>
            <a:endParaRPr lang="ko-KR" altLang="en-US" b="1">
              <a:solidFill>
                <a:srgbClr val="80808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 flipH="1">
            <a:off x="7161918" y="1920478"/>
            <a:ext cx="257024" cy="370417"/>
          </a:xfrm>
          <a:prstGeom prst="rect">
            <a:avLst/>
          </a:prstGeom>
          <a:solidFill>
            <a:srgbClr val="ffffff">
              <a:alpha val="6078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＞</a:t>
            </a:r>
            <a:endParaRPr kumimoji="0" lang="ko-KR" altLang="en-US" sz="1800" b="1" i="0" u="none" strike="noStrike" kern="1200" cap="none" spc="0" normalizeH="0" baseline="0">
              <a:solidFill>
                <a:srgbClr val="80808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347434" y="1754982"/>
            <a:ext cx="483908" cy="535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048476" y="1880998"/>
            <a:ext cx="483908" cy="535912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4" name="직사각형 11"/>
          <p:cNvSpPr/>
          <p:nvPr/>
        </p:nvSpPr>
        <p:spPr>
          <a:xfrm>
            <a:off x="140763" y="5137523"/>
            <a:ext cx="8588244" cy="1229767"/>
          </a:xfrm>
          <a:prstGeom prst="rect">
            <a:avLst/>
          </a:prstGeom>
          <a:solidFill>
            <a:srgbClr val="294717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5" name="직사각형 12"/>
          <p:cNvSpPr/>
          <p:nvPr/>
        </p:nvSpPr>
        <p:spPr>
          <a:xfrm>
            <a:off x="150258" y="6367291"/>
            <a:ext cx="8578472" cy="344170"/>
          </a:xfrm>
          <a:prstGeom prst="rect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가로 글상자 13"/>
          <p:cNvSpPr txBox="1"/>
          <p:nvPr/>
        </p:nvSpPr>
        <p:spPr>
          <a:xfrm>
            <a:off x="150258" y="5137523"/>
            <a:ext cx="2076389" cy="756547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Our Office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서울시 마포구 신촌로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104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 그린컴퓨터</a:t>
            </a:r>
            <a:endPara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02-715-2111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http://sinchon.greenart.co.kr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7" name="가로 글상자 14"/>
          <p:cNvSpPr txBox="1"/>
          <p:nvPr/>
        </p:nvSpPr>
        <p:spPr>
          <a:xfrm>
            <a:off x="3302397" y="5222695"/>
            <a:ext cx="1304549" cy="103332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Quick Links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추천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비용 조회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수익 확인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정부지원 정책들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지역축제 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문화행사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8" name="가로 글상자 15"/>
          <p:cNvSpPr txBox="1"/>
          <p:nvPr/>
        </p:nvSpPr>
        <p:spPr>
          <a:xfrm>
            <a:off x="5939975" y="5184730"/>
            <a:ext cx="1442020" cy="107129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Business Hours</a:t>
            </a:r>
            <a:endPara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Monday-Friday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09:30 am - 06:20 pm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Saturday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Sunday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9" name="타원 16"/>
          <p:cNvSpPr/>
          <p:nvPr/>
        </p:nvSpPr>
        <p:spPr>
          <a:xfrm>
            <a:off x="414283" y="5967559"/>
            <a:ext cx="490195" cy="267652"/>
          </a:xfrm>
          <a:prstGeom prst="ellipse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Git</a:t>
            </a:r>
            <a:endPara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0" name="가로 글상자 17"/>
          <p:cNvSpPr txBox="1"/>
          <p:nvPr/>
        </p:nvSpPr>
        <p:spPr>
          <a:xfrm>
            <a:off x="414283" y="6389540"/>
            <a:ext cx="3882856" cy="271096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ⓒ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WYC - Turning to Farm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 All Right Reserved.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1" name="가로 글상자 18"/>
          <p:cNvSpPr txBox="1"/>
          <p:nvPr/>
        </p:nvSpPr>
        <p:spPr>
          <a:xfrm>
            <a:off x="5774573" y="6367291"/>
            <a:ext cx="2728067" cy="31735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Designed by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Team WYC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759e31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6773" y="1183320"/>
            <a:ext cx="8559882" cy="5529262"/>
          </a:xfrm>
          <a:prstGeom prst="rect">
            <a:avLst/>
          </a:prstGeom>
        </p:spPr>
      </p:pic>
      <p:graphicFrame>
        <p:nvGraphicFramePr>
          <p:cNvPr id="4" name="표 3"/>
          <p:cNvGraphicFramePr/>
          <p:nvPr/>
        </p:nvGraphicFramePr>
        <p:xfrm>
          <a:off x="8895862" y="195881"/>
          <a:ext cx="3160846" cy="371409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캐러셀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8171980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&gt;</a:t>
            </a:r>
          </a:p>
        </p:txBody>
      </p:sp>
      <p:sp>
        <p:nvSpPr>
          <p:cNvPr id="9" name="가로 글상자 8"/>
          <p:cNvSpPr txBox="1"/>
          <p:nvPr/>
        </p:nvSpPr>
        <p:spPr>
          <a:xfrm>
            <a:off x="3184472" y="3289584"/>
            <a:ext cx="4987508" cy="1891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500">
                <a:solidFill>
                  <a:schemeClr val="lt1"/>
                </a:solidFill>
              </a:rPr>
              <a:t>궁금한 농작물의 비용을 알아보세요</a:t>
            </a:r>
            <a:r>
              <a:rPr lang="en-US" altLang="ko-KR" sz="1500">
                <a:solidFill>
                  <a:schemeClr val="lt1"/>
                </a:solidFill>
              </a:rPr>
              <a:t>!</a:t>
            </a:r>
            <a:endParaRPr lang="en-US" altLang="ko-KR" sz="1500">
              <a:solidFill>
                <a:schemeClr val="lt1"/>
              </a:solidFill>
            </a:endParaRPr>
          </a:p>
          <a:p>
            <a:pPr lvl="0" algn="r">
              <a:defRPr/>
            </a:pPr>
            <a:r>
              <a:rPr lang="en-US" altLang="ko-KR" sz="4300">
                <a:solidFill>
                  <a:schemeClr val="lt1"/>
                </a:solidFill>
              </a:rPr>
              <a:t>Welcome to</a:t>
            </a:r>
            <a:r>
              <a:rPr lang="ko-KR" altLang="en-US" sz="4300">
                <a:solidFill>
                  <a:schemeClr val="lt1"/>
                </a:solidFill>
              </a:rPr>
              <a:t> </a:t>
            </a:r>
            <a:r>
              <a:rPr lang="en-US" altLang="ko-KR" sz="4300">
                <a:solidFill>
                  <a:schemeClr val="lt1"/>
                </a:solidFill>
              </a:rPr>
              <a:t>Jeonnam! </a:t>
            </a:r>
            <a:r>
              <a:rPr lang="ko-KR" altLang="en-US" sz="4300">
                <a:solidFill>
                  <a:schemeClr val="lt1"/>
                </a:solidFill>
              </a:rPr>
              <a:t> </a:t>
            </a:r>
            <a:r>
              <a:rPr lang="ko-KR" altLang="en-US" sz="5200">
                <a:solidFill>
                  <a:schemeClr val="lt1"/>
                </a:solidFill>
              </a:rPr>
              <a:t>         	</a:t>
            </a:r>
            <a:endParaRPr lang="en-US" altLang="ko-KR" sz="5200">
              <a:solidFill>
                <a:schemeClr val="lt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450196" y="4511199"/>
            <a:ext cx="1479550" cy="670241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dk1"/>
                </a:solidFill>
              </a:rPr>
              <a:t>바용 분석</a:t>
            </a:r>
            <a:endParaRPr lang="ko-KR" altLang="en-US" sz="1400" b="1">
              <a:solidFill>
                <a:schemeClr val="dk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62003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3377129894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941065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이미지 클릭시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행사 및 축제의 이름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  <a:endParaRPr kumimoji="0" lang="en-US" altLang="ko-KR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지역축제 및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문화행사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9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 및 메뉴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커뮤니티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지역축제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&amp;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문화행사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505406" y="1183320"/>
            <a:ext cx="260347" cy="224568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0949" y="1684020"/>
            <a:ext cx="8334457" cy="1040210"/>
          </a:xfrm>
          <a:prstGeom prst="rect">
            <a:avLst/>
          </a:prstGeom>
        </p:spPr>
      </p:pic>
      <p:sp>
        <p:nvSpPr>
          <p:cNvPr id="14" name="가로 글상자 13"/>
          <p:cNvSpPr txBox="1"/>
          <p:nvPr/>
        </p:nvSpPr>
        <p:spPr>
          <a:xfrm>
            <a:off x="2947513" y="1956954"/>
            <a:ext cx="3352800" cy="422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FFFFF"/>
                </a:solidFill>
              </a:rPr>
              <a:t>지역축제 </a:t>
            </a:r>
            <a:r>
              <a:rPr lang="en-US" altLang="ko-KR" sz="2200" b="1">
                <a:solidFill>
                  <a:srgbClr val="FFFFFF"/>
                </a:solidFill>
              </a:rPr>
              <a:t>&amp;</a:t>
            </a:r>
            <a:r>
              <a:rPr lang="ko-KR" altLang="en-US" sz="2200" b="1">
                <a:solidFill>
                  <a:srgbClr val="FFFFFF"/>
                </a:solidFill>
              </a:rPr>
              <a:t> 문화행사</a:t>
            </a:r>
          </a:p>
        </p:txBody>
      </p:sp>
      <p:sp>
        <p:nvSpPr>
          <p:cNvPr id="15" name="가로 글상자 14"/>
          <p:cNvSpPr txBox="1"/>
          <p:nvPr/>
        </p:nvSpPr>
        <p:spPr>
          <a:xfrm>
            <a:off x="2850463" y="2804051"/>
            <a:ext cx="2651579" cy="27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008000"/>
                </a:solidFill>
              </a:rPr>
              <a:t>LOCAL FESTIVAL &amp; CULTURAL EVENT</a:t>
            </a:r>
          </a:p>
        </p:txBody>
      </p:sp>
      <p:cxnSp>
        <p:nvCxnSpPr>
          <p:cNvPr id="16" name="선 15"/>
          <p:cNvCxnSpPr/>
          <p:nvPr/>
        </p:nvCxnSpPr>
        <p:spPr>
          <a:xfrm>
            <a:off x="5279159" y="2888346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선 16"/>
          <p:cNvCxnSpPr/>
          <p:nvPr/>
        </p:nvCxnSpPr>
        <p:spPr>
          <a:xfrm>
            <a:off x="5285825" y="2995603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선 17"/>
          <p:cNvCxnSpPr/>
          <p:nvPr/>
        </p:nvCxnSpPr>
        <p:spPr>
          <a:xfrm>
            <a:off x="2634259" y="2888346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선 18"/>
          <p:cNvCxnSpPr/>
          <p:nvPr/>
        </p:nvCxnSpPr>
        <p:spPr>
          <a:xfrm>
            <a:off x="2192792" y="2995603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가로 글상자 19"/>
          <p:cNvSpPr txBox="1"/>
          <p:nvPr/>
        </p:nvSpPr>
        <p:spPr>
          <a:xfrm>
            <a:off x="2857142" y="3071839"/>
            <a:ext cx="2709365" cy="45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전라남도에서 제공하는</a:t>
            </a:r>
          </a:p>
          <a:p>
            <a:pPr lvl="0">
              <a:defRPr/>
            </a:pPr>
            <a:r>
              <a:rPr lang="ko-KR" altLang="en-US" sz="1200" b="1"/>
              <a:t>다양한 농촌 체험 활동을 즐겨보세요.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1452" y="3539869"/>
            <a:ext cx="1731339" cy="22096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444913" y="3524312"/>
            <a:ext cx="1731339" cy="22251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524931" y="3524312"/>
            <a:ext cx="1731339" cy="22251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452480" y="3524312"/>
            <a:ext cx="1731339" cy="22251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5" name="가로 글상자 24"/>
          <p:cNvSpPr txBox="1"/>
          <p:nvPr/>
        </p:nvSpPr>
        <p:spPr>
          <a:xfrm>
            <a:off x="629205" y="5452963"/>
            <a:ext cx="1731340" cy="298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섬진강 끝들마을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2634259" y="5452963"/>
            <a:ext cx="1731341" cy="299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완도 신학 마을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4721140" y="5452963"/>
            <a:ext cx="1731340" cy="298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에코 왕곡 마을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6642980" y="5452963"/>
            <a:ext cx="1731340" cy="298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메아리 창조 마을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330" y="3520820"/>
            <a:ext cx="1706461" cy="1932143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44913" y="3539870"/>
            <a:ext cx="1731339" cy="1913093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70844" y="3524312"/>
            <a:ext cx="1785427" cy="1928651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452480" y="3520820"/>
            <a:ext cx="1731340" cy="1932143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38" name="타원 37"/>
          <p:cNvSpPr/>
          <p:nvPr/>
        </p:nvSpPr>
        <p:spPr>
          <a:xfrm>
            <a:off x="486330" y="339739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2480484" y="339739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0" name="타원 39"/>
          <p:cNvSpPr/>
          <p:nvPr/>
        </p:nvSpPr>
        <p:spPr>
          <a:xfrm>
            <a:off x="4487353" y="339739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1" name="타원 40"/>
          <p:cNvSpPr/>
          <p:nvPr/>
        </p:nvSpPr>
        <p:spPr>
          <a:xfrm>
            <a:off x="6500105" y="339739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2" name="타원 41"/>
          <p:cNvSpPr/>
          <p:nvPr/>
        </p:nvSpPr>
        <p:spPr>
          <a:xfrm>
            <a:off x="486330" y="535507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3" name="타원 42"/>
          <p:cNvSpPr/>
          <p:nvPr/>
        </p:nvSpPr>
        <p:spPr>
          <a:xfrm>
            <a:off x="2491385" y="5317786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타원 43"/>
          <p:cNvSpPr/>
          <p:nvPr/>
        </p:nvSpPr>
        <p:spPr>
          <a:xfrm>
            <a:off x="4487353" y="535507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5" name="타원 44"/>
          <p:cNvSpPr/>
          <p:nvPr/>
        </p:nvSpPr>
        <p:spPr>
          <a:xfrm>
            <a:off x="6357230" y="535507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7" name="직사각형 46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8" name="가로 글상자 47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49" name="가로 글상자 48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50" name="가로 글상자 49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941123958"/>
      </p:ext>
    </p:extLst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941065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이미지 클릭시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행사 및 축제의 이름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  <a:endParaRPr kumimoji="0" lang="en-US" altLang="ko-KR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지역축제 및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문화행사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9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 및 메뉴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커뮤니티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지역축제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&amp;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문화행사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505406" y="3189920"/>
            <a:ext cx="260347" cy="2218952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3097450" y="1888759"/>
            <a:ext cx="2651579" cy="271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008000"/>
                </a:solidFill>
              </a:rPr>
              <a:t>LOCAL FESTIVAL &amp; CULTURAL EVENT</a:t>
            </a:r>
          </a:p>
        </p:txBody>
      </p:sp>
      <p:cxnSp>
        <p:nvCxnSpPr>
          <p:cNvPr id="12" name="선 11"/>
          <p:cNvCxnSpPr/>
          <p:nvPr/>
        </p:nvCxnSpPr>
        <p:spPr>
          <a:xfrm>
            <a:off x="5526147" y="1973054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>
            <a:off x="5532813" y="2080311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>
            <a:off x="2881248" y="1973054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2439781" y="2080311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가로 글상자 15"/>
          <p:cNvSpPr txBox="1"/>
          <p:nvPr/>
        </p:nvSpPr>
        <p:spPr>
          <a:xfrm>
            <a:off x="3104131" y="2156547"/>
            <a:ext cx="2709365" cy="452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전라남도에서 제공하는</a:t>
            </a:r>
          </a:p>
          <a:p>
            <a:pPr lvl="0">
              <a:defRPr/>
            </a:pPr>
            <a:r>
              <a:rPr lang="ko-KR" altLang="en-US" sz="1200" b="1"/>
              <a:t>다양한 농촌 체험 활동을 즐겨보세요.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46516" y="2624978"/>
            <a:ext cx="1731339" cy="278389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29976" y="2609420"/>
            <a:ext cx="1731339" cy="279945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609994" y="2609420"/>
            <a:ext cx="1731339" cy="279945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0" name="가로 글상자 19"/>
          <p:cNvSpPr txBox="1"/>
          <p:nvPr/>
        </p:nvSpPr>
        <p:spPr>
          <a:xfrm>
            <a:off x="578059" y="4890121"/>
            <a:ext cx="1731340" cy="51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곡성 세계 장미 축제</a:t>
            </a:r>
          </a:p>
          <a:p>
            <a:pPr lvl="0">
              <a:defRPr/>
            </a:pPr>
            <a:r>
              <a:rPr lang="en-US" altLang="ko-KR" sz="1400" b="1">
                <a:solidFill>
                  <a:srgbClr val="5F7E3F"/>
                </a:solidFill>
              </a:rPr>
              <a:t>23.05.20~23.05.29</a:t>
            </a:r>
          </a:p>
        </p:txBody>
      </p:sp>
      <p:sp>
        <p:nvSpPr>
          <p:cNvPr id="21" name="가로 글상자 20"/>
          <p:cNvSpPr txBox="1"/>
          <p:nvPr/>
        </p:nvSpPr>
        <p:spPr>
          <a:xfrm>
            <a:off x="2572213" y="4890121"/>
            <a:ext cx="1731341" cy="51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영광 법성포 단오제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23.06.22 ~ 23.06.25</a:t>
            </a:r>
          </a:p>
        </p:txBody>
      </p:sp>
      <p:sp>
        <p:nvSpPr>
          <p:cNvPr id="22" name="가로 글상자 21"/>
          <p:cNvSpPr txBox="1"/>
          <p:nvPr/>
        </p:nvSpPr>
        <p:spPr>
          <a:xfrm>
            <a:off x="4667143" y="4923896"/>
            <a:ext cx="1731340" cy="448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/>
              <a:t>곡성 아이스크림 페스티벌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23.07.14 ~ 23.07.16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537543" y="2580473"/>
            <a:ext cx="1731339" cy="282839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4" name="가로 글상자 23"/>
          <p:cNvSpPr txBox="1"/>
          <p:nvPr/>
        </p:nvSpPr>
        <p:spPr>
          <a:xfrm>
            <a:off x="6591834" y="4886629"/>
            <a:ext cx="1731340" cy="516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정남진 장흥 물축제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23.07.29 ~ 23.08.06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1393" y="2624978"/>
            <a:ext cx="1731339" cy="2261650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29976" y="2624978"/>
            <a:ext cx="1731339" cy="2261650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2416" y="2580473"/>
            <a:ext cx="1768918" cy="2306155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41358" y="2580473"/>
            <a:ext cx="1727524" cy="2309647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29" name="타원 28"/>
          <p:cNvSpPr/>
          <p:nvPr/>
        </p:nvSpPr>
        <p:spPr>
          <a:xfrm>
            <a:off x="571393" y="258047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0" name="타원 29"/>
          <p:cNvSpPr/>
          <p:nvPr/>
        </p:nvSpPr>
        <p:spPr>
          <a:xfrm>
            <a:off x="2565547" y="258047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1" name="타원 30"/>
          <p:cNvSpPr/>
          <p:nvPr/>
        </p:nvSpPr>
        <p:spPr>
          <a:xfrm>
            <a:off x="4609994" y="258047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2" name="타원 31"/>
          <p:cNvSpPr/>
          <p:nvPr/>
        </p:nvSpPr>
        <p:spPr>
          <a:xfrm>
            <a:off x="6585168" y="258047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3" name="타원 32"/>
          <p:cNvSpPr/>
          <p:nvPr/>
        </p:nvSpPr>
        <p:spPr>
          <a:xfrm>
            <a:off x="410306" y="474415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4" name="타원 33"/>
          <p:cNvSpPr/>
          <p:nvPr/>
        </p:nvSpPr>
        <p:spPr>
          <a:xfrm>
            <a:off x="2393767" y="474415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5" name="타원 34"/>
          <p:cNvSpPr/>
          <p:nvPr/>
        </p:nvSpPr>
        <p:spPr>
          <a:xfrm>
            <a:off x="4473785" y="474415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6" name="타원 35"/>
          <p:cNvSpPr/>
          <p:nvPr/>
        </p:nvSpPr>
        <p:spPr>
          <a:xfrm>
            <a:off x="6398483" y="474415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8" name="직사각형 37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9" name="가로 글상자 38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40" name="가로 글상자 39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41" name="가로 글상자 40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336229865"/>
      </p:ext>
    </p:extLst>
  </p:cSld>
  <p:clrMapOvr>
    <a:masterClrMapping/>
  </p:clrMapOvr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428713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귀농 성공사례를 게시판 형태로 제공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게시판 클릭시 귀농 성공 사례 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90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그림 버튼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한칸 씩 좌우로 이동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페이지 숫자를 클릭 시 해당 페이지로 즉시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귀농 성공사례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10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 및 메뉴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커뮤니티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귀농 성공사례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0949" y="1684020"/>
            <a:ext cx="8334457" cy="1040210"/>
          </a:xfrm>
          <a:prstGeom prst="rect">
            <a:avLst/>
          </a:prstGeom>
        </p:spPr>
      </p:pic>
      <p:sp>
        <p:nvSpPr>
          <p:cNvPr id="10" name="가로 글상자 9"/>
          <p:cNvSpPr txBox="1"/>
          <p:nvPr/>
        </p:nvSpPr>
        <p:spPr>
          <a:xfrm>
            <a:off x="3442813" y="1951181"/>
            <a:ext cx="3352800" cy="422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FFFFF"/>
                </a:solidFill>
              </a:rPr>
              <a:t>귀농 성공사례</a:t>
            </a:r>
          </a:p>
        </p:txBody>
      </p:sp>
      <p:sp>
        <p:nvSpPr>
          <p:cNvPr id="11" name="가로 글상자 10"/>
          <p:cNvSpPr txBox="1"/>
          <p:nvPr/>
        </p:nvSpPr>
        <p:spPr>
          <a:xfrm>
            <a:off x="3621985" y="2930858"/>
            <a:ext cx="2651579" cy="334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rgbClr val="008000"/>
                </a:solidFill>
              </a:rPr>
              <a:t>SUCCESS STORY</a:t>
            </a:r>
          </a:p>
        </p:txBody>
      </p:sp>
      <p:cxnSp>
        <p:nvCxnSpPr>
          <p:cNvPr id="12" name="선 11"/>
          <p:cNvCxnSpPr/>
          <p:nvPr/>
        </p:nvCxnSpPr>
        <p:spPr>
          <a:xfrm>
            <a:off x="5119213" y="3019070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>
            <a:off x="5125879" y="3126327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>
            <a:off x="3331371" y="3019070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2889904" y="3126327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가로 글상자 15"/>
          <p:cNvSpPr txBox="1"/>
          <p:nvPr/>
        </p:nvSpPr>
        <p:spPr>
          <a:xfrm>
            <a:off x="2907626" y="3202369"/>
            <a:ext cx="2709365" cy="453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/>
              <a:t>당신의 귀농 성공사례를</a:t>
            </a:r>
          </a:p>
          <a:p>
            <a:pPr lvl="0" algn="ctr">
              <a:defRPr/>
            </a:pPr>
            <a:r>
              <a:rPr lang="ko-KR" altLang="en-US" sz="1200" b="1"/>
              <a:t>공유해보아요.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05406" y="1183320"/>
            <a:ext cx="260347" cy="388398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19" name="선 18"/>
          <p:cNvCxnSpPr/>
          <p:nvPr/>
        </p:nvCxnSpPr>
        <p:spPr>
          <a:xfrm>
            <a:off x="1422400" y="3963508"/>
            <a:ext cx="572769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0" name="선 19"/>
          <p:cNvCxnSpPr/>
          <p:nvPr/>
        </p:nvCxnSpPr>
        <p:spPr>
          <a:xfrm>
            <a:off x="1422400" y="4242908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1" name="선 20"/>
          <p:cNvCxnSpPr/>
          <p:nvPr/>
        </p:nvCxnSpPr>
        <p:spPr>
          <a:xfrm>
            <a:off x="1422400" y="4551263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2" name="선 21"/>
          <p:cNvCxnSpPr/>
          <p:nvPr/>
        </p:nvCxnSpPr>
        <p:spPr>
          <a:xfrm>
            <a:off x="1422400" y="4839808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3" name="선 22"/>
          <p:cNvCxnSpPr/>
          <p:nvPr/>
        </p:nvCxnSpPr>
        <p:spPr>
          <a:xfrm>
            <a:off x="1422400" y="5105400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4" name="선 23"/>
          <p:cNvCxnSpPr/>
          <p:nvPr/>
        </p:nvCxnSpPr>
        <p:spPr>
          <a:xfrm>
            <a:off x="1422400" y="5385909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5" name="선 24"/>
          <p:cNvCxnSpPr/>
          <p:nvPr/>
        </p:nvCxnSpPr>
        <p:spPr>
          <a:xfrm>
            <a:off x="1422400" y="5678009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6" name="가로 글상자 25"/>
          <p:cNvSpPr txBox="1"/>
          <p:nvPr/>
        </p:nvSpPr>
        <p:spPr>
          <a:xfrm>
            <a:off x="1422400" y="3655630"/>
            <a:ext cx="711199" cy="36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No.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2273300" y="3655630"/>
            <a:ext cx="794404" cy="36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제목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5616992" y="3655630"/>
            <a:ext cx="1025108" cy="36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글쓴이</a:t>
            </a:r>
          </a:p>
        </p:txBody>
      </p:sp>
      <p:sp>
        <p:nvSpPr>
          <p:cNvPr id="29" name="가로 글상자 28"/>
          <p:cNvSpPr txBox="1"/>
          <p:nvPr/>
        </p:nvSpPr>
        <p:spPr>
          <a:xfrm>
            <a:off x="6642100" y="3655630"/>
            <a:ext cx="673100" cy="36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날짜</a:t>
            </a:r>
          </a:p>
        </p:txBody>
      </p:sp>
      <p:sp>
        <p:nvSpPr>
          <p:cNvPr id="30" name="가로 글상자 29"/>
          <p:cNvSpPr txBox="1"/>
          <p:nvPr/>
        </p:nvSpPr>
        <p:spPr>
          <a:xfrm>
            <a:off x="1422400" y="3963508"/>
            <a:ext cx="558799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1137</a:t>
            </a:r>
          </a:p>
        </p:txBody>
      </p:sp>
      <p:sp>
        <p:nvSpPr>
          <p:cNvPr id="32" name="가로 글상자 31"/>
          <p:cNvSpPr txBox="1"/>
          <p:nvPr/>
        </p:nvSpPr>
        <p:spPr>
          <a:xfrm>
            <a:off x="1422400" y="4242908"/>
            <a:ext cx="558799" cy="298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1138</a:t>
            </a:r>
          </a:p>
        </p:txBody>
      </p:sp>
      <p:sp>
        <p:nvSpPr>
          <p:cNvPr id="33" name="가로 글상자 32"/>
          <p:cNvSpPr txBox="1"/>
          <p:nvPr/>
        </p:nvSpPr>
        <p:spPr>
          <a:xfrm>
            <a:off x="1422400" y="4551263"/>
            <a:ext cx="558799" cy="295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1139</a:t>
            </a:r>
          </a:p>
        </p:txBody>
      </p:sp>
      <p:sp>
        <p:nvSpPr>
          <p:cNvPr id="34" name="가로 글상자 33"/>
          <p:cNvSpPr txBox="1"/>
          <p:nvPr/>
        </p:nvSpPr>
        <p:spPr>
          <a:xfrm>
            <a:off x="1422400" y="4843525"/>
            <a:ext cx="558799" cy="298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1140</a:t>
            </a:r>
          </a:p>
        </p:txBody>
      </p:sp>
      <p:sp>
        <p:nvSpPr>
          <p:cNvPr id="35" name="가로 글상자 34"/>
          <p:cNvSpPr txBox="1"/>
          <p:nvPr/>
        </p:nvSpPr>
        <p:spPr>
          <a:xfrm>
            <a:off x="1422400" y="5105400"/>
            <a:ext cx="558799" cy="293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1141</a:t>
            </a:r>
          </a:p>
        </p:txBody>
      </p:sp>
      <p:sp>
        <p:nvSpPr>
          <p:cNvPr id="36" name="가로 글상자 35"/>
          <p:cNvSpPr txBox="1"/>
          <p:nvPr/>
        </p:nvSpPr>
        <p:spPr>
          <a:xfrm>
            <a:off x="1422400" y="5397662"/>
            <a:ext cx="558799" cy="296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1142</a:t>
            </a:r>
          </a:p>
        </p:txBody>
      </p:sp>
      <p:sp>
        <p:nvSpPr>
          <p:cNvPr id="37" name="가로 글상자 36"/>
          <p:cNvSpPr txBox="1"/>
          <p:nvPr/>
        </p:nvSpPr>
        <p:spPr>
          <a:xfrm>
            <a:off x="2273300" y="3963508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첫 수확의 기쁨</a:t>
            </a:r>
          </a:p>
        </p:txBody>
      </p:sp>
      <p:sp>
        <p:nvSpPr>
          <p:cNvPr id="38" name="가로 글상자 37"/>
          <p:cNvSpPr txBox="1"/>
          <p:nvPr/>
        </p:nvSpPr>
        <p:spPr>
          <a:xfrm>
            <a:off x="2273299" y="4259001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딸기도 잡고 사랑도 잡은 스윗한 사랑꾼</a:t>
            </a:r>
          </a:p>
        </p:txBody>
      </p:sp>
      <p:sp>
        <p:nvSpPr>
          <p:cNvPr id="39" name="가로 글상자 38"/>
          <p:cNvSpPr txBox="1"/>
          <p:nvPr/>
        </p:nvSpPr>
        <p:spPr>
          <a:xfrm>
            <a:off x="2273300" y="4554058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고구마</a:t>
            </a:r>
            <a:r>
              <a:rPr lang="en-US" altLang="ko-KR" sz="1400"/>
              <a:t>!!</a:t>
            </a:r>
            <a:r>
              <a:rPr lang="ko-KR" altLang="en-US" sz="1400"/>
              <a:t> 호박고구마</a:t>
            </a:r>
            <a:r>
              <a:rPr lang="en-US" altLang="ko-KR" sz="1400"/>
              <a:t>!!!!</a:t>
            </a:r>
          </a:p>
        </p:txBody>
      </p:sp>
      <p:sp>
        <p:nvSpPr>
          <p:cNvPr id="40" name="가로 글상자 39"/>
          <p:cNvSpPr txBox="1"/>
          <p:nvPr/>
        </p:nvSpPr>
        <p:spPr>
          <a:xfrm>
            <a:off x="2273300" y="4839808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건강과 행복 둘다 잡은 귀농 </a:t>
            </a:r>
            <a:r>
              <a:rPr lang="en-US" altLang="ko-KR" sz="1400"/>
              <a:t>life</a:t>
            </a:r>
          </a:p>
        </p:txBody>
      </p:sp>
      <p:sp>
        <p:nvSpPr>
          <p:cNvPr id="41" name="가로 글상자 40"/>
          <p:cNvSpPr txBox="1"/>
          <p:nvPr/>
        </p:nvSpPr>
        <p:spPr>
          <a:xfrm>
            <a:off x="2273300" y="5106508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김영란 농부의 </a:t>
            </a:r>
            <a:r>
              <a:rPr lang="en-US" altLang="ko-KR" sz="1400"/>
              <a:t>7</a:t>
            </a:r>
            <a:r>
              <a:rPr lang="ko-KR" altLang="en-US" sz="1400"/>
              <a:t>년전 귀농 결심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2273300" y="5401783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3</a:t>
            </a:r>
            <a:r>
              <a:rPr lang="ko-KR" altLang="en-US" sz="1400"/>
              <a:t>년전 불안했던 마음은 확신으로</a:t>
            </a:r>
            <a:r>
              <a:rPr lang="en-US" altLang="ko-KR" sz="1400"/>
              <a:t>..</a:t>
            </a:r>
          </a:p>
        </p:txBody>
      </p:sp>
      <p:sp>
        <p:nvSpPr>
          <p:cNvPr id="43" name="가로 글상자 42"/>
          <p:cNvSpPr txBox="1"/>
          <p:nvPr/>
        </p:nvSpPr>
        <p:spPr>
          <a:xfrm>
            <a:off x="9705475" y="6148638"/>
            <a:ext cx="252865" cy="364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4" name="가로 글상자 43"/>
          <p:cNvSpPr txBox="1"/>
          <p:nvPr/>
        </p:nvSpPr>
        <p:spPr>
          <a:xfrm>
            <a:off x="5664508" y="3969534"/>
            <a:ext cx="862984" cy="29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김덕배</a:t>
            </a:r>
          </a:p>
        </p:txBody>
      </p:sp>
      <p:sp>
        <p:nvSpPr>
          <p:cNvPr id="45" name="가로 글상자 44"/>
          <p:cNvSpPr txBox="1"/>
          <p:nvPr/>
        </p:nvSpPr>
        <p:spPr>
          <a:xfrm>
            <a:off x="5664508" y="4261796"/>
            <a:ext cx="862984" cy="298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최기영</a:t>
            </a:r>
          </a:p>
        </p:txBody>
      </p:sp>
      <p:sp>
        <p:nvSpPr>
          <p:cNvPr id="46" name="가로 글상자 45"/>
          <p:cNvSpPr txBox="1"/>
          <p:nvPr/>
        </p:nvSpPr>
        <p:spPr>
          <a:xfrm>
            <a:off x="5664508" y="4541520"/>
            <a:ext cx="862984" cy="295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아이유</a:t>
            </a:r>
          </a:p>
        </p:txBody>
      </p:sp>
      <p:sp>
        <p:nvSpPr>
          <p:cNvPr id="47" name="가로 글상자 46"/>
          <p:cNvSpPr txBox="1"/>
          <p:nvPr/>
        </p:nvSpPr>
        <p:spPr>
          <a:xfrm>
            <a:off x="5664508" y="4839808"/>
            <a:ext cx="862984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김성민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5664508" y="5109521"/>
            <a:ext cx="862984" cy="298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고라니</a:t>
            </a:r>
          </a:p>
        </p:txBody>
      </p:sp>
      <p:sp>
        <p:nvSpPr>
          <p:cNvPr id="49" name="가로 글상자 48"/>
          <p:cNvSpPr txBox="1"/>
          <p:nvPr/>
        </p:nvSpPr>
        <p:spPr>
          <a:xfrm>
            <a:off x="5664508" y="5401783"/>
            <a:ext cx="862984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강동원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6302140" y="3998595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2003-06-01</a:t>
            </a:r>
          </a:p>
        </p:txBody>
      </p:sp>
      <p:sp>
        <p:nvSpPr>
          <p:cNvPr id="51" name="가로 글상자 50"/>
          <p:cNvSpPr txBox="1"/>
          <p:nvPr/>
        </p:nvSpPr>
        <p:spPr>
          <a:xfrm>
            <a:off x="6302140" y="4293384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2003-06-01</a:t>
            </a:r>
          </a:p>
        </p:txBody>
      </p:sp>
      <p:sp>
        <p:nvSpPr>
          <p:cNvPr id="52" name="가로 글상자 51"/>
          <p:cNvSpPr txBox="1"/>
          <p:nvPr/>
        </p:nvSpPr>
        <p:spPr>
          <a:xfrm>
            <a:off x="6302140" y="4579134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2003-06-02</a:t>
            </a:r>
          </a:p>
        </p:txBody>
      </p:sp>
      <p:sp>
        <p:nvSpPr>
          <p:cNvPr id="53" name="가로 글상자 52"/>
          <p:cNvSpPr txBox="1"/>
          <p:nvPr/>
        </p:nvSpPr>
        <p:spPr>
          <a:xfrm>
            <a:off x="6302140" y="4874409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2003-06-03</a:t>
            </a:r>
          </a:p>
        </p:txBody>
      </p:sp>
      <p:sp>
        <p:nvSpPr>
          <p:cNvPr id="54" name="가로 글상자 53"/>
          <p:cNvSpPr txBox="1"/>
          <p:nvPr/>
        </p:nvSpPr>
        <p:spPr>
          <a:xfrm>
            <a:off x="6302140" y="5141595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2003-06-05</a:t>
            </a:r>
          </a:p>
        </p:txBody>
      </p:sp>
      <p:sp>
        <p:nvSpPr>
          <p:cNvPr id="55" name="가로 글상자 54"/>
          <p:cNvSpPr txBox="1"/>
          <p:nvPr/>
        </p:nvSpPr>
        <p:spPr>
          <a:xfrm>
            <a:off x="6302140" y="5385909"/>
            <a:ext cx="1088576" cy="270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2003-06-05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907626" y="5998244"/>
            <a:ext cx="2756881" cy="33267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57" name="선 56"/>
          <p:cNvCxnSpPr/>
          <p:nvPr/>
        </p:nvCxnSpPr>
        <p:spPr>
          <a:xfrm rot="16200000" flipH="1">
            <a:off x="3165035" y="6164580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선 58"/>
          <p:cNvCxnSpPr/>
          <p:nvPr/>
        </p:nvCxnSpPr>
        <p:spPr>
          <a:xfrm rot="16200000" flipH="1">
            <a:off x="3618224" y="6148637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선 59"/>
          <p:cNvCxnSpPr/>
          <p:nvPr/>
        </p:nvCxnSpPr>
        <p:spPr>
          <a:xfrm rot="16200000" flipH="1">
            <a:off x="5175760" y="6148636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선 60"/>
          <p:cNvCxnSpPr/>
          <p:nvPr/>
        </p:nvCxnSpPr>
        <p:spPr>
          <a:xfrm rot="16200000" flipH="1">
            <a:off x="4171841" y="6164580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선 61"/>
          <p:cNvCxnSpPr/>
          <p:nvPr/>
        </p:nvCxnSpPr>
        <p:spPr>
          <a:xfrm rot="16200000" flipH="1">
            <a:off x="4686189" y="6148636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가로 글상자 62"/>
          <p:cNvSpPr txBox="1"/>
          <p:nvPr/>
        </p:nvSpPr>
        <p:spPr>
          <a:xfrm>
            <a:off x="2907626" y="5998244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≪</a:t>
            </a:r>
          </a:p>
        </p:txBody>
      </p:sp>
      <p:sp>
        <p:nvSpPr>
          <p:cNvPr id="65" name="가로 글상자 64"/>
          <p:cNvSpPr txBox="1"/>
          <p:nvPr/>
        </p:nvSpPr>
        <p:spPr>
          <a:xfrm>
            <a:off x="3398046" y="5979194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</a:t>
            </a:r>
          </a:p>
        </p:txBody>
      </p:sp>
      <p:sp>
        <p:nvSpPr>
          <p:cNvPr id="66" name="가로 글상자 65"/>
          <p:cNvSpPr txBox="1"/>
          <p:nvPr/>
        </p:nvSpPr>
        <p:spPr>
          <a:xfrm>
            <a:off x="5246182" y="5968366"/>
            <a:ext cx="423745" cy="363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≫</a:t>
            </a:r>
          </a:p>
        </p:txBody>
      </p:sp>
      <p:sp>
        <p:nvSpPr>
          <p:cNvPr id="67" name="가로 글상자 66"/>
          <p:cNvSpPr txBox="1"/>
          <p:nvPr/>
        </p:nvSpPr>
        <p:spPr>
          <a:xfrm>
            <a:off x="4957301" y="5990521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4</a:t>
            </a:r>
          </a:p>
        </p:txBody>
      </p:sp>
      <p:sp>
        <p:nvSpPr>
          <p:cNvPr id="68" name="가로 글상자 67"/>
          <p:cNvSpPr txBox="1"/>
          <p:nvPr/>
        </p:nvSpPr>
        <p:spPr>
          <a:xfrm>
            <a:off x="4466880" y="5998244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</a:t>
            </a:r>
          </a:p>
        </p:txBody>
      </p:sp>
      <p:sp>
        <p:nvSpPr>
          <p:cNvPr id="69" name="가로 글상자 68"/>
          <p:cNvSpPr txBox="1"/>
          <p:nvPr/>
        </p:nvSpPr>
        <p:spPr>
          <a:xfrm>
            <a:off x="3924288" y="5990521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2</a:t>
            </a:r>
          </a:p>
        </p:txBody>
      </p:sp>
      <p:sp>
        <p:nvSpPr>
          <p:cNvPr id="70" name="타원 69"/>
          <p:cNvSpPr/>
          <p:nvPr/>
        </p:nvSpPr>
        <p:spPr>
          <a:xfrm>
            <a:off x="1279525" y="342900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1" name="타원 70"/>
          <p:cNvSpPr/>
          <p:nvPr/>
        </p:nvSpPr>
        <p:spPr>
          <a:xfrm>
            <a:off x="2133599" y="382468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2" name="타원 71"/>
          <p:cNvSpPr/>
          <p:nvPr/>
        </p:nvSpPr>
        <p:spPr>
          <a:xfrm>
            <a:off x="2747029" y="5825886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74" name="직사각형 73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5" name="가로 글상자 74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76" name="가로 글상자 75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77" name="가로 글상자 76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655754883"/>
      </p:ext>
    </p:extLst>
  </p:cSld>
  <p:clrMapOvr>
    <a:masterClrMapping/>
  </p:clrMapOvr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로그인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11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회원관리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로그인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310007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/>
                <a:gridCol w="2402205"/>
              </a:tblGrid>
              <a:tr h="370840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  <a:endParaRPr lang="en-US" altLang="ko-KR" sz="13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회원관리에서 로그인 아이콘 클릭시 로그인 페이지로 이동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아이디 입력 박스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비밀번호 입력 박스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입력된 아이디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 비밀번호를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form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으로 전송하는 버튼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아이디 찾기 페이지로 이동 하는 버튼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비밀번호 찾기 페이지로 이동 하는 버튼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맑은 고딕"/>
                        </a:rPr>
                        <a:t>7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회워가입 페이지로 이동하는 버튼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  <a:cs typeface="Times New Roman"/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  <a:endParaRPr kumimoji="0" lang="ko-KR" altLang="en-US" sz="1100" b="0" i="0" u="none" strike="noStrike" kern="1200" cap="none" spc="0" normalizeH="0" baseline="0">
              <a:solidFill>
                <a:srgbClr val="000000"/>
              </a:solidFill>
              <a:latin typeface="맑은 고딕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로그인</a:t>
            </a:r>
            <a:endParaRPr kumimoji="0" lang="ko-KR" altLang="en-US" sz="19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966744" y="1448192"/>
            <a:ext cx="771072" cy="339647"/>
          </a:xfrm>
          <a:prstGeom prst="roundRect">
            <a:avLst>
              <a:gd name="adj" fmla="val 16667"/>
            </a:avLst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로그인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마이페이지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414873" y="4557347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7</a:t>
            </a:r>
            <a:endParaRPr kumimoji="0" lang="en-US" altLang="ko-KR" sz="14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11098" y="2945423"/>
            <a:ext cx="302601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ID 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아이디를 입력 하시오</a:t>
            </a:r>
            <a:endParaRPr kumimoji="0" lang="ko-KR" altLang="en-US" sz="14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011098" y="3484757"/>
            <a:ext cx="302601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PW 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비밀번호를 입력 하시오</a:t>
            </a:r>
            <a:endParaRPr kumimoji="0" lang="ko-KR" altLang="en-US" sz="14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801204" y="4103077"/>
            <a:ext cx="1454674" cy="363206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login</a:t>
            </a:r>
            <a:endParaRPr kumimoji="0" lang="en-US" altLang="ko-KR" sz="16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930502" y="4850424"/>
            <a:ext cx="3229315" cy="38832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ID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찾기 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|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PW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찾기 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|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회원가입</a:t>
            </a: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761983" y="3316565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  <a:endParaRPr kumimoji="0" lang="en-US" altLang="ko-KR" sz="14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42022" y="4557347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  <a:endParaRPr kumimoji="0" lang="en-US" altLang="ko-KR" sz="14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82738" y="4557347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  <a:endParaRPr kumimoji="0" lang="en-US" altLang="ko-KR" sz="14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255879" y="3968335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  <a:endParaRPr kumimoji="0" lang="en-US" altLang="ko-KR" sz="14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976269" y="1448192"/>
            <a:ext cx="476249" cy="1698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39231" y="1281632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  <a:endParaRPr kumimoji="0" lang="en-US" altLang="ko-KR" sz="14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775904" y="2777231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  <a:endParaRPr kumimoji="0" lang="en-US" altLang="ko-KR" sz="14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6" name="직사각형 35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7" name="가로 글상자 36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38" name="가로 글상자 37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39" name="순서도: 처리 38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순서도: 처리 39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아이디 찾기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12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로그인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아이디 찾기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70878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/>
                <a:gridCol w="2402205"/>
              </a:tblGrid>
              <a:tr h="370840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찾으려는 아이디의 이름 입력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찾이려는 아이디의 전화번호 입력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입력된 정보를 전송하여 일치하는 회원 정보가 있으면 새로운 화면으로 아이디 표시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  <a:cs typeface="Times New Roman"/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  <a:endParaRPr kumimoji="0" lang="ko-KR" altLang="en-US" sz="1100" b="0" i="0" u="none" strike="noStrike" kern="1200" cap="none" spc="0" normalizeH="0" baseline="0">
              <a:solidFill>
                <a:srgbClr val="000000"/>
              </a:solidFill>
              <a:latin typeface="맑은 고딕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ID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찾기</a:t>
            </a:r>
            <a:endParaRPr kumimoji="0" lang="ko-KR" altLang="en-US" sz="19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745788" y="3429000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홍길동</a:t>
            </a:r>
            <a:endParaRPr kumimoji="0" lang="ko-KR" altLang="en-US" sz="10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745788" y="3968335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010-1234-5678</a:t>
            </a:r>
            <a:endParaRPr kumimoji="0" lang="en-US" altLang="ko-KR" sz="10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3562740" y="4551499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검색</a:t>
            </a:r>
            <a:endParaRPr kumimoji="0" lang="ko-KR" altLang="en-US" sz="17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505384" y="32262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  <a:endParaRPr kumimoji="0" lang="en-US" altLang="ko-KR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470025" y="3744385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  <a:endParaRPr kumimoji="0" lang="en-US" altLang="ko-KR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333042" y="444225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  <a:endParaRPr kumimoji="0" lang="en-US" altLang="ko-KR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660986" y="2937947"/>
            <a:ext cx="3612173" cy="420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찾으려는 아이디의 이름과 전화번호를 입력 하시오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  <a:endParaRPr kumimoji="0" lang="en-US" altLang="ko-KR" sz="11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1" name="직사각형 50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가로 글상자 51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53" name="가로 글상자 52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54" name="순서도: 처리 53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" name="순서도: 처리 54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아이디 찾기 성공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13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아이디 찾기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검색 버튼 클릭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483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/>
                <a:gridCol w="2402205"/>
              </a:tblGrid>
              <a:tr h="370840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정보와 일치하는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ID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정보 제공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로그인 페이지로 이동 버튼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비밀번호 찾기 페이지로 이동 버튼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  <a:cs typeface="Times New Roman"/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  <a:endParaRPr kumimoji="0" lang="ko-KR" altLang="en-US" sz="1100" b="0" i="0" u="none" strike="noStrike" kern="1200" cap="none" spc="0" normalizeH="0" baseline="0">
              <a:solidFill>
                <a:srgbClr val="000000"/>
              </a:solidFill>
              <a:latin typeface="맑은 고딕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ID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찾기</a:t>
            </a:r>
            <a:endParaRPr kumimoji="0" lang="ko-KR" altLang="en-US" sz="19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745789" y="3499161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gildong11</a:t>
            </a:r>
            <a:endParaRPr kumimoji="0" lang="en-US" altLang="ko-KR" sz="14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953669" y="3352217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  <a:endParaRPr kumimoji="0" lang="en-US" altLang="ko-KR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660987" y="3008108"/>
            <a:ext cx="3612173" cy="420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아이디</a:t>
            </a:r>
            <a:endParaRPr kumimoji="0" lang="ko-KR" altLang="en-US" sz="11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445761" y="423965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  <a:endParaRPr kumimoji="0" lang="en-US" altLang="ko-KR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866685" y="4407851"/>
            <a:ext cx="3229315" cy="38832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로그인 하기 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|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PW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찾기  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312823" y="423965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  <a:endParaRPr kumimoji="0" lang="en-US" altLang="ko-KR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0" name="직사각형 4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1" name="가로 글상자 5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52" name="가로 글상자 5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53" name="순서도: 처리 52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" name="순서도: 처리 53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 찾기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14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로그인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찾기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227901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/>
                <a:gridCol w="2402205"/>
              </a:tblGrid>
              <a:tr h="370840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정보에 입력된 아이디 입력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정보에 입력된 이름 입력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정보에 입력된 생년월일 입력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정보에 입력된 주민번호 입력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일치하는 아이디의 비밀번호 제공 화면으로 이동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  <a:cs typeface="Times New Roman"/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  <a:endParaRPr kumimoji="0" lang="ko-KR" altLang="en-US" sz="1100" b="0" i="0" u="none" strike="noStrike" kern="1200" cap="none" spc="0" normalizeH="0" baseline="0">
              <a:solidFill>
                <a:srgbClr val="000000"/>
              </a:solidFill>
              <a:latin typeface="맑은 고딕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PW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찾기</a:t>
            </a:r>
            <a:endParaRPr kumimoji="0" lang="ko-KR" altLang="en-US" sz="19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45192" y="5131237"/>
            <a:ext cx="1795096" cy="333317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검색</a:t>
            </a:r>
            <a:endParaRPr kumimoji="0" lang="ko-KR" altLang="en-US" sz="15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171771" y="4963045"/>
            <a:ext cx="337038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  <a:endParaRPr kumimoji="0" lang="en-US" altLang="ko-KR" sz="13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555783" y="2703302"/>
            <a:ext cx="3612173" cy="420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회원정보에 입력된 정보 인증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639836" y="3592264"/>
            <a:ext cx="3429000" cy="35482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홍길동</a:t>
            </a:r>
            <a:endParaRPr kumimoji="0" lang="ko-KR" altLang="en-US" sz="8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639836" y="4029926"/>
            <a:ext cx="3429000" cy="35482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주민번호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000220-4457321</a:t>
            </a:r>
            <a:endParaRPr kumimoji="0" lang="en-US" altLang="ko-KR" sz="8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638424" y="4454156"/>
            <a:ext cx="3429000" cy="35482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010-1234-5678</a:t>
            </a:r>
            <a:endParaRPr kumimoji="0" lang="en-US" altLang="ko-KR" sz="8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647369" y="3124194"/>
            <a:ext cx="3429000" cy="35482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아이디를 입력 하시오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.</a:t>
            </a:r>
            <a:endParaRPr kumimoji="0" lang="en-US" altLang="ko-KR" sz="12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5851281" y="2980919"/>
            <a:ext cx="337038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  <a:endParaRPr kumimoji="0" lang="en-US" altLang="ko-KR" sz="13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812358" y="3424072"/>
            <a:ext cx="381922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  <a:endParaRPr kumimoji="0" lang="en-US" altLang="ko-KR" sz="13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5806397" y="3960518"/>
            <a:ext cx="381922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  <a:endParaRPr kumimoji="0" lang="en-US" altLang="ko-KR" sz="13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5812358" y="4384747"/>
            <a:ext cx="381922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  <a:endParaRPr kumimoji="0" lang="en-US" altLang="ko-KR" sz="13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5" name="직사각형 54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6" name="가로 글상자 55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57" name="가로 글상자 56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58" name="순서도: 처리 57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" name="순서도: 처리 58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재설정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찾기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재설정 화면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56591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/>
                <a:gridCol w="2402205"/>
              </a:tblGrid>
              <a:tr h="370840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  <a:endParaRPr lang="en-US" altLang="ko-KR" sz="13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새로운 비밀번호를 생성한다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비밀번호 일치 여부를 확인한다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비밀번호 업데이트 하고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 로그인 페이지로 넘어간다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  <a:cs typeface="Times New Roman"/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  <a:endParaRPr kumimoji="0" lang="ko-KR" altLang="en-US" sz="1100" b="0" i="0" u="none" strike="noStrike" kern="1200" cap="none" spc="0" normalizeH="0" baseline="0">
              <a:solidFill>
                <a:srgbClr val="000000"/>
              </a:solidFill>
              <a:latin typeface="맑은 고딕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PW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재설정</a:t>
            </a:r>
            <a:endParaRPr kumimoji="0" lang="ko-KR" altLang="en-US" sz="19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641356" y="2674559"/>
            <a:ext cx="3612173" cy="420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재설정 하기</a:t>
            </a:r>
            <a:endParaRPr kumimoji="0" lang="ko-KR" altLang="en-US" sz="11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647368" y="3053197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asdf12345</a:t>
            </a:r>
            <a:endParaRPr kumimoji="0" lang="en-US" altLang="ko-KR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819889" y="2885005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  <a:endParaRPr kumimoji="0" lang="en-US" altLang="ko-KR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549895" y="4483749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비밀번호 변경</a:t>
            </a:r>
            <a:endParaRPr kumimoji="0" lang="ko-KR" altLang="en-US" sz="17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154031" y="4315557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  <a:endParaRPr kumimoji="0" lang="en-US" altLang="ko-KR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647368" y="3704966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확인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asdf12345</a:t>
            </a:r>
            <a:endParaRPr kumimoji="0" lang="en-US" altLang="ko-KR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819889" y="3536774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  <a:endParaRPr kumimoji="0" lang="en-US" altLang="ko-KR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1" name="직사각형 50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가로 글상자 51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53" name="가로 글상자 52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54" name="순서도: 처리 53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" name="순서도: 처리 54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회원 가입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16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로그인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회원가입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25745"/>
              </p:ext>
            </p:extLst>
          </p:nvPr>
        </p:nvGraphicFramePr>
        <p:xfrm>
          <a:off x="8896079" y="195395"/>
          <a:ext cx="3164205" cy="345793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사용할 아이디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사용할 비밀번호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이메일 계정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이름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회원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/>
                        </a:rPr>
                        <a:t>주민번호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회원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/>
                        </a:rPr>
                        <a:t>전화번호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취소 버튼 클릭시 이전 화면으로 돌아간다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입력된 회원정보를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form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으로 보내는 회원가입 완료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회원가입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711337" y="2744034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영어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+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숫자 혼합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8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자리 이상</a:t>
            </a:r>
          </a:p>
        </p:txBody>
      </p:sp>
      <p:sp>
        <p:nvSpPr>
          <p:cNvPr id="44" name="타원 43"/>
          <p:cNvSpPr/>
          <p:nvPr/>
        </p:nvSpPr>
        <p:spPr>
          <a:xfrm>
            <a:off x="5883858" y="2575842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711337" y="3314069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영어</a:t>
            </a:r>
            <a:r>
              <a:rPr kumimoji="0" lang="en-US" altLang="ko-KR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+</a:t>
            </a:r>
            <a:r>
              <a:rPr kumimoji="0" lang="ko-KR" altLang="en-US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숫자</a:t>
            </a:r>
            <a:r>
              <a:rPr kumimoji="0" lang="en-US" altLang="ko-KR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+</a:t>
            </a:r>
            <a:r>
              <a:rPr kumimoji="0" lang="ko-KR" altLang="en-US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특수문자 혼합 </a:t>
            </a:r>
            <a:r>
              <a:rPr kumimoji="0" lang="en-US" altLang="ko-KR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8</a:t>
            </a:r>
            <a:r>
              <a:rPr kumimoji="0" lang="ko-KR" altLang="en-US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자리 이상</a:t>
            </a:r>
          </a:p>
        </p:txBody>
      </p:sp>
      <p:sp>
        <p:nvSpPr>
          <p:cNvPr id="46" name="타원 45"/>
          <p:cNvSpPr/>
          <p:nvPr/>
        </p:nvSpPr>
        <p:spPr>
          <a:xfrm>
            <a:off x="5893383" y="314587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711337" y="3873504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이메일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gilgong11@gmail.com</a:t>
            </a:r>
          </a:p>
        </p:txBody>
      </p:sp>
      <p:sp>
        <p:nvSpPr>
          <p:cNvPr id="48" name="타원 47"/>
          <p:cNvSpPr/>
          <p:nvPr/>
        </p:nvSpPr>
        <p:spPr>
          <a:xfrm>
            <a:off x="5883858" y="3705312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701014" y="4448994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 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홍길동</a:t>
            </a:r>
          </a:p>
        </p:txBody>
      </p:sp>
      <p:sp>
        <p:nvSpPr>
          <p:cNvPr id="50" name="타원 49"/>
          <p:cNvSpPr/>
          <p:nvPr/>
        </p:nvSpPr>
        <p:spPr>
          <a:xfrm>
            <a:off x="5873535" y="4280801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701014" y="5019028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주민번호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000220-4457321</a:t>
            </a:r>
          </a:p>
        </p:txBody>
      </p:sp>
      <p:sp>
        <p:nvSpPr>
          <p:cNvPr id="52" name="타원 51"/>
          <p:cNvSpPr/>
          <p:nvPr/>
        </p:nvSpPr>
        <p:spPr>
          <a:xfrm>
            <a:off x="5883060" y="485083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701014" y="5578463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010-1234-5678</a:t>
            </a:r>
          </a:p>
        </p:txBody>
      </p:sp>
      <p:sp>
        <p:nvSpPr>
          <p:cNvPr id="54" name="타원 53"/>
          <p:cNvSpPr/>
          <p:nvPr/>
        </p:nvSpPr>
        <p:spPr>
          <a:xfrm>
            <a:off x="5873535" y="5410271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043502" y="6230232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취소</a:t>
            </a:r>
          </a:p>
        </p:txBody>
      </p:sp>
      <p:sp>
        <p:nvSpPr>
          <p:cNvPr id="56" name="타원 55"/>
          <p:cNvSpPr/>
          <p:nvPr/>
        </p:nvSpPr>
        <p:spPr>
          <a:xfrm>
            <a:off x="3670080" y="606204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7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4982298" y="6230232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회원가입</a:t>
            </a:r>
          </a:p>
        </p:txBody>
      </p:sp>
      <p:sp>
        <p:nvSpPr>
          <p:cNvPr id="58" name="타원 57"/>
          <p:cNvSpPr/>
          <p:nvPr/>
        </p:nvSpPr>
        <p:spPr>
          <a:xfrm>
            <a:off x="6608876" y="606204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8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0" name="직사각형 5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1" name="가로 글상자 6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62" name="가로 글상자 6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63" name="순서도: 처리 62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4" name="순서도: 처리 63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회원가입 성공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17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회원가입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회원가입 버튼클릭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/>
                <a:gridCol w="2402205"/>
              </a:tblGrid>
              <a:tr h="370840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endParaRPr lang="en-US" altLang="ko-KR" sz="14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간략한 회원 가입 정보 표시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endParaRPr lang="en-US" altLang="ko-KR" sz="14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로그인 페이지로 이동하는 버튼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  <a:cs typeface="Times New Roman"/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  <a:endParaRPr kumimoji="0" lang="ko-KR" altLang="en-US" sz="1100" b="0" i="0" u="none" strike="noStrike" kern="1200" cap="none" spc="0" normalizeH="0" baseline="0">
              <a:solidFill>
                <a:srgbClr val="000000"/>
              </a:solidFill>
              <a:latin typeface="맑은 고딕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환영합니다 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!</a:t>
            </a:r>
            <a:endParaRPr kumimoji="0" lang="en-US" altLang="ko-KR" sz="19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0" name="모서리가 둥근 사각형 설명선 49"/>
          <p:cNvSpPr/>
          <p:nvPr/>
        </p:nvSpPr>
        <p:spPr>
          <a:xfrm>
            <a:off x="2492420" y="2990031"/>
            <a:ext cx="3859194" cy="1037202"/>
          </a:xfrm>
          <a:prstGeom prst="wedgeRoundRectCallout">
            <a:avLst>
              <a:gd name="adj1" fmla="val -37472"/>
              <a:gd name="adj2" fmla="val 66595"/>
              <a:gd name="adj3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환영합니다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홍길동님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!</a:t>
            </a:r>
            <a:endParaRPr kumimoji="0" lang="en-US" altLang="ko-KR" sz="16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회원가입에 성공 하였습니다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  <a:endParaRPr kumimoji="0" lang="en-US" altLang="ko-KR" sz="16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아이디는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gildong11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입니다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  <a:endParaRPr kumimoji="0" lang="en-US" altLang="ko-KR" sz="16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524470" y="4523763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로그인 하기</a:t>
            </a:r>
            <a:endParaRPr kumimoji="0" lang="ko-KR" altLang="en-US" sz="17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5128606" y="4355571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  <a:endParaRPr kumimoji="0" lang="en-US" altLang="ko-KR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3" name="타원 51"/>
          <p:cNvSpPr/>
          <p:nvPr/>
        </p:nvSpPr>
        <p:spPr>
          <a:xfrm>
            <a:off x="2301459" y="2821839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  <a:endParaRPr kumimoji="0" lang="en-US" altLang="ko-KR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5" name="직사각형 54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6" name="가로 글상자 55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57" name="가로 글상자 56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58" name="순서도: 처리 57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" name="순서도: 처리 58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371409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캐러셀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4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285" y="1183320"/>
            <a:ext cx="8557370" cy="552926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171980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&gt;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2886021" y="3271468"/>
            <a:ext cx="4987508" cy="1882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400" b="1">
                <a:solidFill>
                  <a:schemeClr val="lt1"/>
                </a:solidFill>
              </a:rPr>
              <a:t>귀농후 얻게 될 수익을 알아보세요</a:t>
            </a:r>
            <a:r>
              <a:rPr lang="en-US" altLang="ko-KR" sz="1400" b="1">
                <a:solidFill>
                  <a:schemeClr val="lt1"/>
                </a:solidFill>
              </a:rPr>
              <a:t>!</a:t>
            </a:r>
            <a:endParaRPr lang="en-US" altLang="ko-KR" sz="1400" b="1">
              <a:solidFill>
                <a:schemeClr val="lt1"/>
              </a:solidFill>
            </a:endParaRPr>
          </a:p>
          <a:p>
            <a:pPr lvl="0" algn="r">
              <a:defRPr/>
            </a:pPr>
            <a:r>
              <a:rPr lang="en-US" altLang="ko-KR" sz="4300">
                <a:solidFill>
                  <a:schemeClr val="lt1"/>
                </a:solidFill>
              </a:rPr>
              <a:t>Welcome to</a:t>
            </a:r>
            <a:r>
              <a:rPr lang="ko-KR" altLang="en-US" sz="4300">
                <a:solidFill>
                  <a:schemeClr val="lt1"/>
                </a:solidFill>
              </a:rPr>
              <a:t> </a:t>
            </a:r>
            <a:r>
              <a:rPr lang="en-US" altLang="ko-KR" sz="4300">
                <a:solidFill>
                  <a:schemeClr val="lt1"/>
                </a:solidFill>
              </a:rPr>
              <a:t>Jeonnam! </a:t>
            </a:r>
            <a:r>
              <a:rPr lang="ko-KR" altLang="en-US" sz="5200">
                <a:solidFill>
                  <a:schemeClr val="lt1"/>
                </a:solidFill>
              </a:rPr>
              <a:t>          	</a:t>
            </a:r>
            <a:endParaRPr lang="ko-KR" altLang="en-US" sz="5200">
              <a:solidFill>
                <a:schemeClr val="lt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393979" y="4483558"/>
            <a:ext cx="1479550" cy="670241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dk1"/>
                </a:solidFill>
              </a:rPr>
              <a:t>수익 조회</a:t>
            </a:r>
            <a:endParaRPr lang="ko-KR" altLang="en-US" sz="1400" b="1">
              <a:solidFill>
                <a:schemeClr val="dk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62003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1246001314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18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회원관리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마이페이지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198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회원에 대한 정보 간략히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이전에 분석한 회원의 매출 예측 정보 리스트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마이페이지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817614" y="4039014"/>
            <a:ext cx="3234388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</a:t>
            </a:r>
          </a:p>
        </p:txBody>
      </p:sp>
      <p:sp>
        <p:nvSpPr>
          <p:cNvPr id="67" name="타원 66"/>
          <p:cNvSpPr/>
          <p:nvPr/>
        </p:nvSpPr>
        <p:spPr>
          <a:xfrm>
            <a:off x="3861041" y="3811879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817614" y="4609049"/>
            <a:ext cx="3234388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********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817614" y="5168484"/>
            <a:ext cx="3234388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홍길동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526573" y="3357609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회원정보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5141156" y="4147813"/>
            <a:ext cx="2778880" cy="170496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매출 예측 정보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장성시 딸기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나주시 고추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광양시 쌀 매출 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목포시 포도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605445" y="3357608"/>
            <a:ext cx="2241108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홍길동님의 매출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,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비용 정보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817614" y="5743974"/>
            <a:ext cx="3234388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010-1234-5678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998585" y="4039014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89" name="직사각형 88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0" name="가로 글상자 89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91" name="가로 글상자 90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92" name="순서도: 처리 91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3" name="순서도: 처리 92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87411243"/>
      </p:ext>
    </p:extLst>
  </p:cSld>
  <p:clrMapOvr>
    <a:masterClrMapping/>
  </p:clrMapOvr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90817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/>
                <a:gridCol w="2402205"/>
              </a:tblGrid>
              <a:tr h="370840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이전에 분석한 회원의 비용 예측 정보 리스트 박스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 수정 가능 기능 버튼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수익 예측 페이지로 이동하는 버튼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비용 및 매출 리스트 삭제 버튼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051961" y="2022156"/>
            <a:ext cx="327024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생년월일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1994-09-23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51961" y="1435779"/>
            <a:ext cx="327024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gildong12@gmail.com</a:t>
            </a:r>
            <a:endParaRPr kumimoji="0" lang="ko-KR" altLang="en-US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778198" y="2838308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 정보 수정</a:t>
            </a:r>
            <a:endParaRPr kumimoji="0" lang="ko-KR" altLang="en-US" sz="14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967287" y="1345537"/>
            <a:ext cx="2778880" cy="1652918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비용 예측 정보</a:t>
            </a: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장성시 딸기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나주시 고추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광양시 쌀 비용 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목포시 포도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459179" y="3292578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수익 분석하기</a:t>
            </a:r>
            <a:endParaRPr kumimoji="0" lang="ko-KR" altLang="en-US" sz="14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7456918" y="1177345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382333" y="267011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7173284" y="309261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60" name="표 59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18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회원관리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마이페이지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1" name="타원 60"/>
          <p:cNvSpPr/>
          <p:nvPr/>
        </p:nvSpPr>
        <p:spPr>
          <a:xfrm>
            <a:off x="5189200" y="1831003"/>
            <a:ext cx="2175045" cy="3559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타원 60"/>
          <p:cNvSpPr/>
          <p:nvPr/>
        </p:nvSpPr>
        <p:spPr>
          <a:xfrm>
            <a:off x="6951778" y="2314120"/>
            <a:ext cx="794389" cy="355996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2" name="타원 57"/>
          <p:cNvSpPr/>
          <p:nvPr/>
        </p:nvSpPr>
        <p:spPr>
          <a:xfrm>
            <a:off x="7555206" y="2263944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4" name="직사각형 11"/>
          <p:cNvSpPr/>
          <p:nvPr/>
        </p:nvSpPr>
        <p:spPr>
          <a:xfrm>
            <a:off x="150288" y="5137523"/>
            <a:ext cx="8588244" cy="1229767"/>
          </a:xfrm>
          <a:prstGeom prst="rect">
            <a:avLst/>
          </a:prstGeom>
          <a:solidFill>
            <a:srgbClr val="294717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5" name="직사각형 12"/>
          <p:cNvSpPr/>
          <p:nvPr/>
        </p:nvSpPr>
        <p:spPr>
          <a:xfrm>
            <a:off x="159783" y="6367291"/>
            <a:ext cx="8578472" cy="344170"/>
          </a:xfrm>
          <a:prstGeom prst="rect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6" name="가로 글상자 13"/>
          <p:cNvSpPr txBox="1"/>
          <p:nvPr/>
        </p:nvSpPr>
        <p:spPr>
          <a:xfrm>
            <a:off x="159782" y="5137523"/>
            <a:ext cx="2076390" cy="756547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Our Office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서울시 마포구 신촌로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104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 그린컴퓨터</a:t>
            </a:r>
            <a:endPara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02-715-2111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http://sinchon.greenart.co.kr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7" name="가로 글상자 14"/>
          <p:cNvSpPr txBox="1"/>
          <p:nvPr/>
        </p:nvSpPr>
        <p:spPr>
          <a:xfrm>
            <a:off x="3311922" y="5222695"/>
            <a:ext cx="1304549" cy="103332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Quick Links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추천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비용 조회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수익 확인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정부지원 정책들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지역축제 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문화행사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8" name="가로 글상자 15"/>
          <p:cNvSpPr txBox="1"/>
          <p:nvPr/>
        </p:nvSpPr>
        <p:spPr>
          <a:xfrm>
            <a:off x="5949500" y="5184730"/>
            <a:ext cx="1442020" cy="107129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Business Hours</a:t>
            </a:r>
            <a:endPara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Monday-Friday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09:30 am - 06:20 pm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Saturday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Sunday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423808" y="5967559"/>
            <a:ext cx="490195" cy="267652"/>
          </a:xfrm>
          <a:prstGeom prst="ellipse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Git</a:t>
            </a:r>
            <a:endPara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0" name="가로 글상자 17"/>
          <p:cNvSpPr txBox="1"/>
          <p:nvPr/>
        </p:nvSpPr>
        <p:spPr>
          <a:xfrm>
            <a:off x="423808" y="6389540"/>
            <a:ext cx="3882856" cy="271096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ⓒ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WYC - Turning to Farm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 All Right Reserved.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1" name="가로 글상자 18"/>
          <p:cNvSpPr txBox="1"/>
          <p:nvPr/>
        </p:nvSpPr>
        <p:spPr>
          <a:xfrm>
            <a:off x="5784098" y="6367291"/>
            <a:ext cx="2728067" cy="31735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Designed by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Team WYC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759e31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80" y="195395"/>
          <a:ext cx="3164205" cy="145581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/>
                <a:gridCol w="2402205"/>
              </a:tblGrid>
              <a:tr h="329597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52995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각 매출 및 비용의 리스트 클릭시 초기비용과 매출에 대한 정보 테이블 표시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529951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본인 확인 페이지로 이동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051961" y="2022156"/>
            <a:ext cx="327024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생년월일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1994-09-23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51961" y="1435779"/>
            <a:ext cx="327024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gildong12@gmail.com</a:t>
            </a:r>
            <a:endParaRPr kumimoji="0" lang="ko-KR" altLang="en-US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778198" y="2838308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 정보 수정</a:t>
            </a:r>
            <a:endParaRPr kumimoji="0" lang="ko-KR" altLang="en-US" sz="14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967287" y="1345537"/>
            <a:ext cx="2937630" cy="23105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비용 예측 정보</a:t>
            </a: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장성시 딸기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나주시 고추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광양시 쌀 비용 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목포시 포도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459179" y="3810663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수익 분석하기</a:t>
            </a:r>
            <a:endParaRPr kumimoji="0" lang="ko-KR" altLang="en-US" sz="14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graphicFrame>
        <p:nvGraphicFramePr>
          <p:cNvPr id="60" name="표 59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18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회원관리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마이페이지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1" name="타원 60"/>
          <p:cNvSpPr/>
          <p:nvPr/>
        </p:nvSpPr>
        <p:spPr>
          <a:xfrm>
            <a:off x="5079230" y="1844158"/>
            <a:ext cx="2175045" cy="3559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5375868" y="2200154"/>
          <a:ext cx="2082823" cy="63815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20131"/>
                <a:gridCol w="1362692"/>
              </a:tblGrid>
              <a:tr h="319077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초기비용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5,000,000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원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319077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dk1"/>
                          </a:solidFill>
                          <a:latin typeface="맑은 고딕"/>
                        </a:rPr>
                        <a:t>유지비용</a:t>
                      </a:r>
                      <a:endParaRPr lang="ko-KR" altLang="en-US" sz="10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dk1"/>
                          </a:solidFill>
                          <a:latin typeface="맑은 고딕"/>
                        </a:rPr>
                        <a:t>3,000,000</a:t>
                      </a:r>
                      <a:r>
                        <a:rPr lang="ko-KR" altLang="en-US" sz="1000" b="1">
                          <a:solidFill>
                            <a:schemeClr val="dk1"/>
                          </a:solidFill>
                          <a:latin typeface="맑은 고딕"/>
                        </a:rPr>
                        <a:t>원</a:t>
                      </a:r>
                      <a:endParaRPr lang="ko-KR" altLang="en-US" sz="10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5" name="타원 64"/>
          <p:cNvSpPr/>
          <p:nvPr/>
        </p:nvSpPr>
        <p:spPr>
          <a:xfrm>
            <a:off x="4993946" y="202215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1599563" y="2820458"/>
            <a:ext cx="2175045" cy="440350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599563" y="265226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8" name="직사각형 11"/>
          <p:cNvSpPr/>
          <p:nvPr/>
        </p:nvSpPr>
        <p:spPr>
          <a:xfrm>
            <a:off x="140763" y="5137523"/>
            <a:ext cx="8588244" cy="1229767"/>
          </a:xfrm>
          <a:prstGeom prst="rect">
            <a:avLst/>
          </a:prstGeom>
          <a:solidFill>
            <a:srgbClr val="294717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9" name="직사각형 12"/>
          <p:cNvSpPr/>
          <p:nvPr/>
        </p:nvSpPr>
        <p:spPr>
          <a:xfrm>
            <a:off x="150258" y="6367291"/>
            <a:ext cx="8578472" cy="344170"/>
          </a:xfrm>
          <a:prstGeom prst="rect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0" name="가로 글상자 13"/>
          <p:cNvSpPr txBox="1"/>
          <p:nvPr/>
        </p:nvSpPr>
        <p:spPr>
          <a:xfrm>
            <a:off x="150258" y="5137523"/>
            <a:ext cx="2076389" cy="756547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Our Office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서울시 마포구 신촌로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104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 그린컴퓨터</a:t>
            </a:r>
            <a:endPara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02-715-2111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http://sinchon.greenart.co.kr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1" name="가로 글상자 14"/>
          <p:cNvSpPr txBox="1"/>
          <p:nvPr/>
        </p:nvSpPr>
        <p:spPr>
          <a:xfrm>
            <a:off x="3302397" y="5222695"/>
            <a:ext cx="1304549" cy="103332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Quick Links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추천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비용 조회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수익 확인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정부지원 정책들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지역축제 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문화행사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2" name="가로 글상자 15"/>
          <p:cNvSpPr txBox="1"/>
          <p:nvPr/>
        </p:nvSpPr>
        <p:spPr>
          <a:xfrm>
            <a:off x="5939975" y="5184730"/>
            <a:ext cx="1442020" cy="107129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Business Hours</a:t>
            </a:r>
            <a:endPara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Monday-Friday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09:30 am - 06:20 pm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Saturday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Sunday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3" name="타원 16"/>
          <p:cNvSpPr/>
          <p:nvPr/>
        </p:nvSpPr>
        <p:spPr>
          <a:xfrm>
            <a:off x="414283" y="5967559"/>
            <a:ext cx="490195" cy="267652"/>
          </a:xfrm>
          <a:prstGeom prst="ellipse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Git</a:t>
            </a:r>
            <a:endPara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4" name="가로 글상자 17"/>
          <p:cNvSpPr txBox="1"/>
          <p:nvPr/>
        </p:nvSpPr>
        <p:spPr>
          <a:xfrm>
            <a:off x="414283" y="6389540"/>
            <a:ext cx="3882856" cy="271096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ⓒ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WYC - Turning to Farm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 All Right Reserved.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5" name="가로 글상자 18"/>
          <p:cNvSpPr txBox="1"/>
          <p:nvPr/>
        </p:nvSpPr>
        <p:spPr>
          <a:xfrm>
            <a:off x="5774573" y="6367291"/>
            <a:ext cx="2728067" cy="31735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Designed by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Team WYC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759e31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본인 확인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19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마이페이지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회원정보 수정 클릭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71513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/>
                <a:gridCol w="2402205"/>
              </a:tblGrid>
              <a:tr h="370840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endParaRPr lang="en-US" altLang="ko-KR" sz="14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비밀번호 확인을위한 입력 박스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endParaRPr lang="en-US" altLang="ko-KR" sz="14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비밀번호 일치 여부를 확인하는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기능의 버튼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*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맑은 고딕"/>
                        </a:rPr>
                        <a:t>비밀번호가 일치하지 않을 시 이전 화면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맑은 고딕"/>
                        </a:rPr>
                        <a:t>회원정보 페이지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맑은 고딕"/>
                        </a:rPr>
                        <a:t>으로 이동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맑은 고딕"/>
              <a:cs typeface="Times New Roman"/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  <a:endParaRPr kumimoji="0" lang="ko-KR" altLang="en-US" sz="1100" b="0" i="0" u="none" strike="noStrike" kern="1200" cap="none" spc="0" normalizeH="0" baseline="0">
              <a:solidFill>
                <a:srgbClr val="000000"/>
              </a:solidFill>
              <a:latin typeface="맑은 고딕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본인 확인</a:t>
            </a:r>
            <a:endParaRPr kumimoji="0" lang="ko-KR" altLang="en-US" sz="19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058634" y="3610686"/>
            <a:ext cx="4777619" cy="424030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비밀번호를 입력 하세요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.</a:t>
            </a:r>
            <a:endParaRPr kumimoji="0" lang="en-US" altLang="ko-KR" sz="14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451729" y="3092601"/>
            <a:ext cx="3897658" cy="33639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 본인 확인을 위해 비밀번호를 입력 하시오</a:t>
            </a:r>
            <a:endParaRPr kumimoji="0" lang="ko-KR" altLang="en-US" sz="1500" b="0" i="0" u="none" strike="noStrike" kern="1200" cap="none" spc="0" normalizeH="0" baseline="0">
              <a:solidFill>
                <a:srgbClr val="3e6b23"/>
              </a:solidFill>
              <a:latin typeface="맑은 고딕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645292" y="3429000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  <a:endParaRPr kumimoji="0" lang="en-US" altLang="ko-KR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539761" y="4257025"/>
            <a:ext cx="1616003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확인</a:t>
            </a:r>
            <a:endParaRPr kumimoji="0" lang="ko-KR" altLang="en-US" sz="17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964803" y="4088833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  <a:endParaRPr kumimoji="0" lang="en-US" altLang="ko-KR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6" name="직사각형 55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7" name="가로 글상자 56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58" name="가로 글상자 57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59" name="순서도: 처리 58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" name="순서도: 처리 59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수정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19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본인 확인 페이지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회원정보 일치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 정보 수정 가능 페이지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828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각 정보별로 수정가능하도록 프롬프트를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291781" y="1906675"/>
            <a:ext cx="2333239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 정보 수정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775022" y="4039014"/>
            <a:ext cx="3376083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75022" y="4609049"/>
            <a:ext cx="3376083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********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775022" y="5168484"/>
            <a:ext cx="3376083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홍길동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526573" y="3357609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회원정보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5141156" y="4147813"/>
            <a:ext cx="2778880" cy="170496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매출 예측 정보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장성시 딸기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나주시 고추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광양시 쌀 매출 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목포시 포도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605445" y="3357608"/>
            <a:ext cx="2241108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홍길동님의 매출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,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비용 정보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775022" y="5743974"/>
            <a:ext cx="3376083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010-1234-5678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3960144" y="4354399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cxnSp>
        <p:nvCxnSpPr>
          <p:cNvPr id="103" name="직선 연결선 102"/>
          <p:cNvCxnSpPr/>
          <p:nvPr/>
        </p:nvCxnSpPr>
        <p:spPr>
          <a:xfrm rot="16200000">
            <a:off x="2192603" y="4841312"/>
            <a:ext cx="220031" cy="0"/>
          </a:xfrm>
          <a:prstGeom prst="line">
            <a:avLst/>
          </a:prstGeom>
          <a:noFill/>
          <a:ln w="127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cxnSp>
        <p:nvCxnSpPr>
          <p:cNvPr id="104" name="직선 연결선 103"/>
          <p:cNvCxnSpPr/>
          <p:nvPr/>
        </p:nvCxnSpPr>
        <p:spPr>
          <a:xfrm rot="16200000">
            <a:off x="2700301" y="5985762"/>
            <a:ext cx="220031" cy="0"/>
          </a:xfrm>
          <a:prstGeom prst="line">
            <a:avLst/>
          </a:prstGeom>
          <a:noFill/>
          <a:ln w="127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cxnSp>
        <p:nvCxnSpPr>
          <p:cNvPr id="105" name="직선 연결선 104"/>
          <p:cNvCxnSpPr/>
          <p:nvPr/>
        </p:nvCxnSpPr>
        <p:spPr>
          <a:xfrm rot="16200000">
            <a:off x="1794367" y="5410272"/>
            <a:ext cx="220031" cy="0"/>
          </a:xfrm>
          <a:prstGeom prst="line">
            <a:avLst/>
          </a:prstGeom>
          <a:noFill/>
          <a:ln w="127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sp>
        <p:nvSpPr>
          <p:cNvPr id="106" name="직사각형 105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07" name="직사각형 106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8" name="가로 글상자 107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109" name="가로 글상자 108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110" name="순서도: 처리 109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1" name="순서도: 처리 110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89710730"/>
      </p:ext>
    </p:extLst>
  </p:cSld>
  <p:clrMapOvr>
    <a:masterClrMapping/>
  </p:clrMapOvr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22047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/>
                <a:gridCol w="2402205"/>
              </a:tblGrid>
              <a:tr h="370840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회원정보 수정사항을 취소하는 버튼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수정된 회원정보를 저장하는 버튼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(DB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로 보냄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55414" y="2022156"/>
            <a:ext cx="3459237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생년월일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1994-09-23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855414" y="1435779"/>
            <a:ext cx="3459237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gildong12@gmail.com</a:t>
            </a:r>
            <a:endParaRPr kumimoji="0" lang="ko-KR" altLang="en-US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947889" y="2865481"/>
            <a:ext cx="1432239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 정보 저장</a:t>
            </a:r>
            <a:endParaRPr kumimoji="0" lang="ko-KR" altLang="en-US" sz="14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967287" y="1345537"/>
            <a:ext cx="2778880" cy="1652918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비용 예측 정보</a:t>
            </a: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장성시 딸기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나주시 고추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광양시 쌀 비용 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목포시 포도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459179" y="3292578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수익 분석하기</a:t>
            </a:r>
            <a:endParaRPr kumimoji="0" lang="ko-KR" altLang="en-US" sz="14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4123690" y="2662071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55414" y="2865481"/>
            <a:ext cx="1485155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수정 취소</a:t>
            </a:r>
            <a:endParaRPr kumimoji="0" lang="ko-KR" altLang="en-US" sz="14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수정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19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본인 확인 페이지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회원정보 일치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 정보 수정 가능 페이지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7" name="타원 56"/>
          <p:cNvSpPr/>
          <p:nvPr/>
        </p:nvSpPr>
        <p:spPr>
          <a:xfrm>
            <a:off x="2149608" y="2697289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637569" y="2760714"/>
            <a:ext cx="1920845" cy="668285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76" name="구부러진 연결선 75"/>
          <p:cNvCxnSpPr>
            <a:endCxn id="77" idx="1"/>
          </p:cNvCxnSpPr>
          <p:nvPr/>
        </p:nvCxnSpPr>
        <p:spPr>
          <a:xfrm>
            <a:off x="1615954" y="3429000"/>
            <a:ext cx="7373959" cy="735141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77" name="모서리가 둥근 직사각형 76"/>
          <p:cNvSpPr/>
          <p:nvPr/>
        </p:nvSpPr>
        <p:spPr>
          <a:xfrm>
            <a:off x="8989913" y="3800127"/>
            <a:ext cx="2255502" cy="728028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수정을 취소 하시겠습니까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?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9968066" y="4192717"/>
            <a:ext cx="548216" cy="212015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확인</a:t>
            </a:r>
            <a:endParaRPr kumimoji="0" lang="ko-KR" altLang="en-US" sz="1300" b="0" i="0" u="none" strike="noStrike" kern="1200" cap="none" spc="0" normalizeH="0" baseline="0">
              <a:solidFill>
                <a:srgbClr val="00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0584620" y="4192717"/>
            <a:ext cx="548216" cy="212015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취소</a:t>
            </a:r>
            <a:endParaRPr kumimoji="0" lang="ko-KR" altLang="en-US" sz="1300" b="0" i="0" u="none" strike="noStrike" kern="1200" cap="none" spc="0" normalizeH="0" baseline="0">
              <a:solidFill>
                <a:srgbClr val="00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9823908" y="4674202"/>
            <a:ext cx="1421507" cy="668285"/>
          </a:xfrm>
          <a:prstGeom prst="wedgeRoundRectCallout">
            <a:avLst>
              <a:gd name="adj1" fmla="val -33120"/>
              <a:gd name="adj2" fmla="val -61407"/>
              <a:gd name="adj3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수정 취소 버튼 클릭시 컨펌창으로 한번 더 확인 후 리셋 한다</a:t>
            </a:r>
            <a:endParaRPr kumimoji="0" lang="ko-KR" altLang="en-US" sz="1100" b="0" i="0" u="none" strike="noStrike" kern="1200" cap="none" spc="0" normalizeH="0" baseline="0">
              <a:solidFill>
                <a:srgbClr val="000000"/>
              </a:solidFill>
              <a:latin typeface="한컴 바겐세일 B"/>
              <a:ea typeface="한컴 바겐세일 B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 rot="16200000">
            <a:off x="3153873" y="1677567"/>
            <a:ext cx="220031" cy="0"/>
          </a:xfrm>
          <a:prstGeom prst="line">
            <a:avLst/>
          </a:prstGeom>
          <a:noFill/>
          <a:ln w="127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sp>
        <p:nvSpPr>
          <p:cNvPr id="83" name="직사각형 11"/>
          <p:cNvSpPr/>
          <p:nvPr/>
        </p:nvSpPr>
        <p:spPr>
          <a:xfrm>
            <a:off x="140763" y="5137523"/>
            <a:ext cx="8588244" cy="1229767"/>
          </a:xfrm>
          <a:prstGeom prst="rect">
            <a:avLst/>
          </a:prstGeom>
          <a:solidFill>
            <a:srgbClr val="294717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4" name="직사각형 12"/>
          <p:cNvSpPr/>
          <p:nvPr/>
        </p:nvSpPr>
        <p:spPr>
          <a:xfrm>
            <a:off x="150258" y="6367291"/>
            <a:ext cx="8578472" cy="344170"/>
          </a:xfrm>
          <a:prstGeom prst="rect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5" name="가로 글상자 13"/>
          <p:cNvSpPr txBox="1"/>
          <p:nvPr/>
        </p:nvSpPr>
        <p:spPr>
          <a:xfrm>
            <a:off x="150258" y="5137523"/>
            <a:ext cx="2076389" cy="756547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Our Office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서울시 마포구 신촌로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104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층 그린컴퓨터</a:t>
            </a:r>
            <a:endPara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02-715-2111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http://sinchon.greenart.co.kr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6" name="가로 글상자 14"/>
          <p:cNvSpPr txBox="1"/>
          <p:nvPr/>
        </p:nvSpPr>
        <p:spPr>
          <a:xfrm>
            <a:off x="3302397" y="5222695"/>
            <a:ext cx="1304549" cy="103332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Quick Links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추천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농작물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매출 확인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 우선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비용 조회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수익 확인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정부지원 정책들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지역축제 </a:t>
            </a:r>
            <a:r>
              <a:rPr xmlns:mc="http://schemas.openxmlformats.org/markup-compatibility/2006" xmlns:hp="http://schemas.haansoft.com/office/presentation/8.0" kumimoji="0" lang="en-US" altLang="ko-KR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맑은 고딕"/>
              </a:rPr>
              <a:t> 문화행사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7" name="가로 글상자 15"/>
          <p:cNvSpPr txBox="1"/>
          <p:nvPr/>
        </p:nvSpPr>
        <p:spPr>
          <a:xfrm>
            <a:off x="5939975" y="5184730"/>
            <a:ext cx="1442020" cy="107129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Business Hours</a:t>
            </a:r>
            <a:endPara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Monday-Friday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09:30 am - 06:20 pm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Saturday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d9d9d9"/>
                </a:solidFill>
                <a:latin typeface="Calibri"/>
                <a:ea typeface="맑은 고딕"/>
                <a:cs typeface="Calibri"/>
              </a:rPr>
              <a:t>Sunday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d9d9d9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Closed</a:t>
            </a:r>
            <a:endParaRPr xmlns:mc="http://schemas.openxmlformats.org/markup-compatibility/2006" xmlns:hp="http://schemas.haansoft.com/office/presentation/8.0" kumimoji="0" lang="en-US" altLang="ko-KR" sz="7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8" name="타원 16"/>
          <p:cNvSpPr/>
          <p:nvPr/>
        </p:nvSpPr>
        <p:spPr>
          <a:xfrm>
            <a:off x="414283" y="5967559"/>
            <a:ext cx="490195" cy="267652"/>
          </a:xfrm>
          <a:prstGeom prst="ellipse">
            <a:avLst/>
          </a:prstGeom>
          <a:solidFill>
            <a:srgbClr val="ffd7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Git</a:t>
            </a:r>
            <a:endPara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9" name="가로 글상자 17"/>
          <p:cNvSpPr txBox="1"/>
          <p:nvPr/>
        </p:nvSpPr>
        <p:spPr>
          <a:xfrm>
            <a:off x="414283" y="6389540"/>
            <a:ext cx="3882856" cy="271096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ⓒ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WYC - Turning to Farm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 All Right Reserved.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0" name="가로 글상자 18"/>
          <p:cNvSpPr txBox="1"/>
          <p:nvPr/>
        </p:nvSpPr>
        <p:spPr>
          <a:xfrm>
            <a:off x="5774573" y="6367291"/>
            <a:ext cx="2728067" cy="31735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Designed by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759e31"/>
                </a:solidFill>
                <a:latin typeface="Calibri"/>
                <a:ea typeface="맑은 고딕"/>
                <a:cs typeface="Calibri"/>
              </a:rPr>
              <a:t>Team WYC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759e31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890664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박스에 마우스를 올리면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대표사진이 애니메이션과 함께 박스안에 배경이미지로 투명하게 설정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버튼 클릭시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기능화면으로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중단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95858" y="2373572"/>
            <a:ext cx="260347" cy="1574379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3728085" y="1684020"/>
            <a:ext cx="1445528" cy="3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rgbClr val="008000"/>
                </a:solidFill>
              </a:rPr>
              <a:t>MAIN SERVICE</a:t>
            </a:r>
            <a:endParaRPr lang="ko-KR" altLang="en-US" sz="1600" b="1">
              <a:solidFill>
                <a:srgbClr val="008000"/>
              </a:solidFill>
            </a:endParaRPr>
          </a:p>
        </p:txBody>
      </p:sp>
      <p:cxnSp>
        <p:nvCxnSpPr>
          <p:cNvPr id="12" name="선 11"/>
          <p:cNvCxnSpPr/>
          <p:nvPr/>
        </p:nvCxnSpPr>
        <p:spPr>
          <a:xfrm>
            <a:off x="5087889" y="1807845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>
            <a:off x="5087889" y="1915102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>
            <a:off x="3538175" y="1807845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3096708" y="1915102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가로 글상자 15"/>
          <p:cNvSpPr txBox="1"/>
          <p:nvPr/>
        </p:nvSpPr>
        <p:spPr>
          <a:xfrm>
            <a:off x="3906475" y="2007061"/>
            <a:ext cx="1661156" cy="33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주요 기능</a:t>
            </a:r>
            <a:endParaRPr lang="ko-KR" altLang="en-US" sz="1600" b="1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525242" y="2741972"/>
            <a:ext cx="1628534" cy="15743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83996" y="2674191"/>
            <a:ext cx="1628534" cy="15743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652240" y="2657481"/>
            <a:ext cx="1628534" cy="15743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가로 글상자 19"/>
          <p:cNvSpPr txBox="1"/>
          <p:nvPr/>
        </p:nvSpPr>
        <p:spPr>
          <a:xfrm>
            <a:off x="3532798" y="4590793"/>
            <a:ext cx="1852031" cy="295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008000"/>
                </a:solidFill>
              </a:rPr>
              <a:t>COMMUNITY SERVICE</a:t>
            </a:r>
          </a:p>
        </p:txBody>
      </p:sp>
      <p:cxnSp>
        <p:nvCxnSpPr>
          <p:cNvPr id="21" name="선 20"/>
          <p:cNvCxnSpPr/>
          <p:nvPr/>
        </p:nvCxnSpPr>
        <p:spPr>
          <a:xfrm>
            <a:off x="5304459" y="4675088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선 21"/>
          <p:cNvCxnSpPr/>
          <p:nvPr/>
        </p:nvCxnSpPr>
        <p:spPr>
          <a:xfrm>
            <a:off x="5304459" y="4782345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선 22"/>
          <p:cNvCxnSpPr/>
          <p:nvPr/>
        </p:nvCxnSpPr>
        <p:spPr>
          <a:xfrm>
            <a:off x="3354694" y="4675088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선 23"/>
          <p:cNvCxnSpPr/>
          <p:nvPr/>
        </p:nvCxnSpPr>
        <p:spPr>
          <a:xfrm>
            <a:off x="2913227" y="4782345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3649616" y="4885850"/>
            <a:ext cx="1845765" cy="333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커뮤니티 서비스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88759" y="5394086"/>
            <a:ext cx="3028847" cy="11660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 sz="90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808034" y="5394086"/>
            <a:ext cx="3028847" cy="11660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900"/>
              <a:t> </a:t>
            </a: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202443" y="2260377"/>
            <a:ext cx="611004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0" name="타원 29"/>
          <p:cNvSpPr/>
          <p:nvPr/>
        </p:nvSpPr>
        <p:spPr>
          <a:xfrm>
            <a:off x="4334680" y="2320834"/>
            <a:ext cx="611004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1" name="타원 30"/>
          <p:cNvSpPr/>
          <p:nvPr/>
        </p:nvSpPr>
        <p:spPr>
          <a:xfrm>
            <a:off x="6910276" y="2286612"/>
            <a:ext cx="611004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2" name="타원 31"/>
          <p:cNvSpPr/>
          <p:nvPr/>
        </p:nvSpPr>
        <p:spPr>
          <a:xfrm>
            <a:off x="1260135" y="5052833"/>
            <a:ext cx="749967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3" name="타원 32"/>
          <p:cNvSpPr/>
          <p:nvPr/>
        </p:nvSpPr>
        <p:spPr>
          <a:xfrm>
            <a:off x="5346033" y="5052833"/>
            <a:ext cx="749967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4" name="타원 33"/>
          <p:cNvSpPr/>
          <p:nvPr/>
        </p:nvSpPr>
        <p:spPr>
          <a:xfrm>
            <a:off x="2660696" y="3947951"/>
            <a:ext cx="305501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  <a:endParaRPr lang="ko-KR" altLang="en-US" sz="1400">
              <a:solidFill>
                <a:srgbClr val="ffe5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943624" y="3980332"/>
            <a:ext cx="305501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910276" y="3885467"/>
            <a:ext cx="305501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123280" y="6198232"/>
            <a:ext cx="374983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72643" y="6198232"/>
            <a:ext cx="374983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16901" y="2320834"/>
            <a:ext cx="486570" cy="597233"/>
          </a:xfrm>
          <a:prstGeom prst="ellipse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13150" y="2341245"/>
            <a:ext cx="548787" cy="673600"/>
          </a:xfrm>
          <a:prstGeom prst="ellipse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05526" y="2381466"/>
            <a:ext cx="475916" cy="584156"/>
          </a:xfrm>
          <a:prstGeom prst="ellipse">
            <a:avLst/>
          </a:prstGeom>
        </p:spPr>
      </p:pic>
      <p:sp>
        <p:nvSpPr>
          <p:cNvPr id="42" name="가로 글상자 41"/>
          <p:cNvSpPr txBox="1"/>
          <p:nvPr/>
        </p:nvSpPr>
        <p:spPr>
          <a:xfrm>
            <a:off x="2439780" y="3212095"/>
            <a:ext cx="1567880" cy="74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매출 확인</a:t>
            </a:r>
            <a:endParaRPr lang="ko-KR" altLang="en-US" sz="1600" b="1"/>
          </a:p>
          <a:p>
            <a:pPr lvl="0">
              <a:defRPr/>
            </a:pPr>
            <a:r>
              <a:rPr lang="ko-KR" altLang="en-US" sz="900"/>
              <a:t>당신이 선호하는 지역과 농작물의 매출을 확인해보세요</a:t>
            </a:r>
            <a:r>
              <a:rPr lang="en-US" altLang="ko-KR" sz="900"/>
              <a:t>.</a:t>
            </a:r>
            <a:endParaRPr lang="en-US" altLang="ko-KR" sz="900"/>
          </a:p>
        </p:txBody>
      </p:sp>
      <p:sp>
        <p:nvSpPr>
          <p:cNvPr id="43" name="가로 글상자 42"/>
          <p:cNvSpPr txBox="1"/>
          <p:nvPr/>
        </p:nvSpPr>
        <p:spPr>
          <a:xfrm>
            <a:off x="4690777" y="3252330"/>
            <a:ext cx="1567880" cy="87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수익 확인</a:t>
            </a:r>
            <a:endParaRPr lang="ko-KR" altLang="en-US" sz="1600" b="1"/>
          </a:p>
          <a:p>
            <a:pPr lvl="0">
              <a:defRPr/>
            </a:pPr>
            <a:r>
              <a:rPr lang="ko-KR" altLang="en-US" sz="900"/>
              <a:t>농작물 매출과 귀농시 필요한 초기 비용</a:t>
            </a:r>
            <a:r>
              <a:rPr lang="en-US" altLang="ko-KR" sz="900"/>
              <a:t>,</a:t>
            </a:r>
            <a:r>
              <a:rPr lang="ko-KR" altLang="en-US" sz="900"/>
              <a:t> 운영 비용을 종합한 수익을 확인해 보세요</a:t>
            </a:r>
            <a:r>
              <a:rPr lang="en-US" altLang="ko-KR" sz="900"/>
              <a:t>.</a:t>
            </a:r>
            <a:endParaRPr lang="en-US" altLang="ko-KR" sz="900"/>
          </a:p>
        </p:txBody>
      </p:sp>
      <p:sp>
        <p:nvSpPr>
          <p:cNvPr id="44" name="가로 글상자 43"/>
          <p:cNvSpPr txBox="1"/>
          <p:nvPr/>
        </p:nvSpPr>
        <p:spPr>
          <a:xfrm>
            <a:off x="6698009" y="3218108"/>
            <a:ext cx="1567880" cy="821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정부지원 정책 확인</a:t>
            </a:r>
            <a:endParaRPr lang="ko-KR" altLang="en-US" sz="1500" b="1"/>
          </a:p>
          <a:p>
            <a:pPr lvl="0">
              <a:defRPr/>
            </a:pPr>
            <a:r>
              <a:rPr lang="ko-KR" altLang="en-US" sz="900"/>
              <a:t>지자체별 정부지원 정책을 확인해보세요</a:t>
            </a:r>
            <a:r>
              <a:rPr lang="en-US" altLang="ko-KR" sz="900"/>
              <a:t>.</a:t>
            </a:r>
            <a:endParaRPr lang="en-US" altLang="ko-KR" sz="9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58484" y="5140694"/>
            <a:ext cx="582984" cy="582984"/>
          </a:xfrm>
          <a:prstGeom prst="ellipse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34951" y="5136916"/>
            <a:ext cx="586762" cy="586762"/>
          </a:xfrm>
          <a:prstGeom prst="ellipse">
            <a:avLst/>
          </a:prstGeom>
        </p:spPr>
      </p:pic>
      <p:sp>
        <p:nvSpPr>
          <p:cNvPr id="47" name="가로 글상자 46"/>
          <p:cNvSpPr txBox="1"/>
          <p:nvPr/>
        </p:nvSpPr>
        <p:spPr>
          <a:xfrm>
            <a:off x="2010102" y="5723678"/>
            <a:ext cx="1896373" cy="541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지역축제 </a:t>
            </a:r>
            <a:r>
              <a:rPr lang="en-US" altLang="ko-KR" sz="1400" b="1"/>
              <a:t>&amp;</a:t>
            </a:r>
            <a:r>
              <a:rPr lang="ko-KR" altLang="en-US" sz="1400" b="1"/>
              <a:t> 문화행사</a:t>
            </a:r>
          </a:p>
          <a:p>
            <a:pPr lvl="0">
              <a:defRPr/>
            </a:pPr>
            <a:r>
              <a:rPr lang="ko-KR" altLang="en-US" sz="800"/>
              <a:t>전라남도에서 제공하는 다양한 농촌 체험 활동 및 문화행사를 즐겨 보세요</a:t>
            </a:r>
            <a:r>
              <a:rPr lang="en-US" altLang="ko-KR" sz="800"/>
              <a:t>.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5827219" y="5723678"/>
            <a:ext cx="1896373" cy="541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귀농 성공사례</a:t>
            </a:r>
          </a:p>
          <a:p>
            <a:pPr lvl="0">
              <a:defRPr/>
            </a:pPr>
            <a:r>
              <a:rPr lang="ko-KR" altLang="en-US" sz="800"/>
              <a:t>당신의 성공 노하우를 다른 사람과 공유해 보세요</a:t>
            </a:r>
            <a:r>
              <a:rPr lang="en-US" altLang="ko-KR" sz="800"/>
              <a:t>.</a:t>
            </a:r>
          </a:p>
        </p:txBody>
      </p:sp>
      <p:sp>
        <p:nvSpPr>
          <p:cNvPr id="53" name="타원 52"/>
          <p:cNvSpPr/>
          <p:nvPr/>
        </p:nvSpPr>
        <p:spPr>
          <a:xfrm>
            <a:off x="974385" y="5394086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7" name="타원 56"/>
          <p:cNvSpPr/>
          <p:nvPr/>
        </p:nvSpPr>
        <p:spPr>
          <a:xfrm>
            <a:off x="929768" y="612306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타원 58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01251" y="2719518"/>
            <a:ext cx="1628534" cy="15743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659287" y="2348649"/>
            <a:ext cx="611004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2" name="타원 61"/>
          <p:cNvSpPr/>
          <p:nvPr/>
        </p:nvSpPr>
        <p:spPr>
          <a:xfrm>
            <a:off x="659287" y="3947504"/>
            <a:ext cx="305501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sp>
        <p:nvSpPr>
          <p:cNvPr id="64" name="가로 글상자 63"/>
          <p:cNvSpPr txBox="1"/>
          <p:nvPr/>
        </p:nvSpPr>
        <p:spPr>
          <a:xfrm>
            <a:off x="447020" y="3280145"/>
            <a:ext cx="1567880" cy="594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추천 서비스</a:t>
            </a:r>
            <a:endParaRPr lang="ko-KR" altLang="en-US" sz="1500" b="1"/>
          </a:p>
          <a:p>
            <a:pPr lvl="0">
              <a:defRPr/>
            </a:pPr>
            <a:r>
              <a:rPr lang="ko-KR" altLang="en-US" sz="900"/>
              <a:t>당신에게 맞는 농작물을 확인 해보세요</a:t>
            </a:r>
            <a:endParaRPr lang="ko-KR" altLang="en-US" sz="900"/>
          </a:p>
        </p:txBody>
      </p:sp>
      <p:sp>
        <p:nvSpPr>
          <p:cNvPr id="69" name="직사각형 6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70" name="직사각형 6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1" name="가로 글상자 7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72" name="가로 글상자 7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73" name="가로 글상자 72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95423" y="2430297"/>
            <a:ext cx="482868" cy="586670"/>
          </a:xfrm>
          <a:prstGeom prst="ellipse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0" name="타원 49"/>
          <p:cNvSpPr/>
          <p:nvPr/>
        </p:nvSpPr>
        <p:spPr>
          <a:xfrm>
            <a:off x="516412" y="3923962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86023" y="226037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  <a:endParaRPr lang="en-US" altLang="ko-KR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35812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625731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지역 축제와 문화 행사 각각 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4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가지 정도를 미리제공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이미지 클릭시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90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행사 및 축제의 이름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중단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86308" y="3963508"/>
            <a:ext cx="260347" cy="1574379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2877960" y="1938801"/>
            <a:ext cx="2651579" cy="26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008000"/>
                </a:solidFill>
              </a:rPr>
              <a:t>LOCAL FESTIVAL &amp; CULTURAL EVENT</a:t>
            </a:r>
          </a:p>
        </p:txBody>
      </p:sp>
      <p:cxnSp>
        <p:nvCxnSpPr>
          <p:cNvPr id="12" name="선 11"/>
          <p:cNvCxnSpPr/>
          <p:nvPr/>
        </p:nvCxnSpPr>
        <p:spPr>
          <a:xfrm>
            <a:off x="5306656" y="2023096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>
            <a:off x="5313322" y="2130353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>
            <a:off x="2661756" y="2023096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2220289" y="2130353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가로 글상자 15"/>
          <p:cNvSpPr txBox="1"/>
          <p:nvPr/>
        </p:nvSpPr>
        <p:spPr>
          <a:xfrm>
            <a:off x="2884639" y="2206589"/>
            <a:ext cx="2709365" cy="44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전라남도에서 제공하는</a:t>
            </a:r>
          </a:p>
          <a:p>
            <a:pPr lvl="0">
              <a:defRPr/>
            </a:pPr>
            <a:r>
              <a:rPr lang="ko-KR" altLang="en-US" sz="1200" b="1"/>
              <a:t>다양한 농촌 체험 활동을 즐겨보세요.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88949" y="2674620"/>
            <a:ext cx="1731339" cy="13079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472410" y="2659062"/>
            <a:ext cx="1731339" cy="13079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52428" y="2659062"/>
            <a:ext cx="1731339" cy="13079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79977" y="2659062"/>
            <a:ext cx="1731339" cy="13079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1" name="가로 글상자 20"/>
          <p:cNvSpPr txBox="1"/>
          <p:nvPr/>
        </p:nvSpPr>
        <p:spPr>
          <a:xfrm>
            <a:off x="650874" y="3666963"/>
            <a:ext cx="1731340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섬진강 끝들마을</a:t>
            </a:r>
          </a:p>
        </p:txBody>
      </p:sp>
      <p:sp>
        <p:nvSpPr>
          <p:cNvPr id="22" name="가로 글상자 21"/>
          <p:cNvSpPr txBox="1"/>
          <p:nvPr/>
        </p:nvSpPr>
        <p:spPr>
          <a:xfrm>
            <a:off x="2669907" y="3651406"/>
            <a:ext cx="1731341" cy="299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완도 신학 마을</a:t>
            </a:r>
          </a:p>
        </p:txBody>
      </p:sp>
      <p:sp>
        <p:nvSpPr>
          <p:cNvPr id="23" name="가로 글상자 22"/>
          <p:cNvSpPr txBox="1"/>
          <p:nvPr/>
        </p:nvSpPr>
        <p:spPr>
          <a:xfrm>
            <a:off x="4752452" y="3666963"/>
            <a:ext cx="1731340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에코 왕곡 마을</a:t>
            </a:r>
          </a:p>
        </p:txBody>
      </p:sp>
      <p:sp>
        <p:nvSpPr>
          <p:cNvPr id="24" name="가로 글상자 23"/>
          <p:cNvSpPr txBox="1"/>
          <p:nvPr/>
        </p:nvSpPr>
        <p:spPr>
          <a:xfrm>
            <a:off x="6622852" y="3686013"/>
            <a:ext cx="1731340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메아리 창조 마을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3827" y="2655570"/>
            <a:ext cx="1706461" cy="1011393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72410" y="2674620"/>
            <a:ext cx="1731339" cy="976786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98341" y="2659062"/>
            <a:ext cx="1785427" cy="1063597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79977" y="2655570"/>
            <a:ext cx="1731340" cy="1067090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29" name="가로 글상자 28"/>
          <p:cNvSpPr txBox="1"/>
          <p:nvPr/>
        </p:nvSpPr>
        <p:spPr>
          <a:xfrm>
            <a:off x="3039885" y="4058984"/>
            <a:ext cx="2651579" cy="26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008000"/>
                </a:solidFill>
              </a:rPr>
              <a:t>LOCAL FESTIVAL &amp; CULTURAL EVENT</a:t>
            </a:r>
          </a:p>
        </p:txBody>
      </p:sp>
      <p:cxnSp>
        <p:nvCxnSpPr>
          <p:cNvPr id="30" name="선 29"/>
          <p:cNvCxnSpPr/>
          <p:nvPr/>
        </p:nvCxnSpPr>
        <p:spPr>
          <a:xfrm>
            <a:off x="5468581" y="4143279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선 30"/>
          <p:cNvCxnSpPr/>
          <p:nvPr/>
        </p:nvCxnSpPr>
        <p:spPr>
          <a:xfrm>
            <a:off x="5475247" y="4250536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선 31"/>
          <p:cNvCxnSpPr/>
          <p:nvPr/>
        </p:nvCxnSpPr>
        <p:spPr>
          <a:xfrm>
            <a:off x="2823682" y="4143279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선 32"/>
          <p:cNvCxnSpPr/>
          <p:nvPr/>
        </p:nvCxnSpPr>
        <p:spPr>
          <a:xfrm>
            <a:off x="2382215" y="4250536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가로 글상자 33"/>
          <p:cNvSpPr txBox="1"/>
          <p:nvPr/>
        </p:nvSpPr>
        <p:spPr>
          <a:xfrm>
            <a:off x="3046565" y="4326772"/>
            <a:ext cx="2709365" cy="452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전라남도에서 제공하는</a:t>
            </a:r>
          </a:p>
          <a:p>
            <a:pPr lvl="0">
              <a:defRPr/>
            </a:pPr>
            <a:r>
              <a:rPr lang="ko-KR" altLang="en-US" sz="1200" b="1"/>
              <a:t>다양한 농촌 체험 활동을 즐겨보세요.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88950" y="4795203"/>
            <a:ext cx="1731339" cy="171433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472410" y="4779645"/>
            <a:ext cx="1731339" cy="172989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552428" y="4779645"/>
            <a:ext cx="1731339" cy="172989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40" name="가로 글상자 39"/>
          <p:cNvSpPr txBox="1"/>
          <p:nvPr/>
        </p:nvSpPr>
        <p:spPr>
          <a:xfrm>
            <a:off x="513827" y="5935818"/>
            <a:ext cx="1731340" cy="516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곡성 세계 장미 축제</a:t>
            </a:r>
          </a:p>
          <a:p>
            <a:pPr lvl="0">
              <a:defRPr/>
            </a:pPr>
            <a:r>
              <a:rPr lang="en-US" altLang="ko-KR" sz="1400" b="1">
                <a:solidFill>
                  <a:srgbClr val="5F7E3F"/>
                </a:solidFill>
              </a:rPr>
              <a:t>23.05.20~23.05.29</a:t>
            </a:r>
          </a:p>
        </p:txBody>
      </p:sp>
      <p:sp>
        <p:nvSpPr>
          <p:cNvPr id="41" name="가로 글상자 40"/>
          <p:cNvSpPr txBox="1"/>
          <p:nvPr/>
        </p:nvSpPr>
        <p:spPr>
          <a:xfrm>
            <a:off x="2507981" y="5935818"/>
            <a:ext cx="1731341" cy="51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영광 법성포 단오제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23.06.22 ~ 23.06.25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4602911" y="5969593"/>
            <a:ext cx="1731340" cy="448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/>
              <a:t>곡성 아이스크림 페스티벌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23.07.14 ~ 23.07.16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479977" y="4750698"/>
            <a:ext cx="1731339" cy="175884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45" name="가로 글상자 44"/>
          <p:cNvSpPr txBox="1"/>
          <p:nvPr/>
        </p:nvSpPr>
        <p:spPr>
          <a:xfrm>
            <a:off x="6527602" y="5932326"/>
            <a:ext cx="1731340" cy="516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정남진 장흥 물축제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23.07.29 ~ 23.08.06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3827" y="4795203"/>
            <a:ext cx="1731339" cy="1137123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472410" y="4795203"/>
            <a:ext cx="1731339" cy="1174390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514850" y="4750698"/>
            <a:ext cx="1768918" cy="1218895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483792" y="4750698"/>
            <a:ext cx="1727524" cy="1181628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50" name="타원 49"/>
          <p:cNvSpPr/>
          <p:nvPr/>
        </p:nvSpPr>
        <p:spPr>
          <a:xfrm>
            <a:off x="2773198" y="1653842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1" name="타원 50"/>
          <p:cNvSpPr/>
          <p:nvPr/>
        </p:nvSpPr>
        <p:spPr>
          <a:xfrm>
            <a:off x="513827" y="253214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2" name="타원 51"/>
          <p:cNvSpPr/>
          <p:nvPr/>
        </p:nvSpPr>
        <p:spPr>
          <a:xfrm>
            <a:off x="2507981" y="253214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타원 52"/>
          <p:cNvSpPr/>
          <p:nvPr/>
        </p:nvSpPr>
        <p:spPr>
          <a:xfrm>
            <a:off x="4514850" y="253214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타원 53"/>
          <p:cNvSpPr/>
          <p:nvPr/>
        </p:nvSpPr>
        <p:spPr>
          <a:xfrm>
            <a:off x="6527602" y="253214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5" name="타원 54"/>
          <p:cNvSpPr/>
          <p:nvPr/>
        </p:nvSpPr>
        <p:spPr>
          <a:xfrm>
            <a:off x="513827" y="47506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6" name="타원 55"/>
          <p:cNvSpPr/>
          <p:nvPr/>
        </p:nvSpPr>
        <p:spPr>
          <a:xfrm>
            <a:off x="2507981" y="47506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7" name="타원 56"/>
          <p:cNvSpPr/>
          <p:nvPr/>
        </p:nvSpPr>
        <p:spPr>
          <a:xfrm>
            <a:off x="4552428" y="47506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8" name="타원 57"/>
          <p:cNvSpPr/>
          <p:nvPr/>
        </p:nvSpPr>
        <p:spPr>
          <a:xfrm>
            <a:off x="6527602" y="47506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타원 58"/>
          <p:cNvSpPr/>
          <p:nvPr/>
        </p:nvSpPr>
        <p:spPr>
          <a:xfrm>
            <a:off x="513827" y="38583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0" name="타원 59"/>
          <p:cNvSpPr/>
          <p:nvPr/>
        </p:nvSpPr>
        <p:spPr>
          <a:xfrm>
            <a:off x="2518882" y="3821029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1" name="타원 60"/>
          <p:cNvSpPr/>
          <p:nvPr/>
        </p:nvSpPr>
        <p:spPr>
          <a:xfrm>
            <a:off x="4514850" y="38583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2" name="타원 61"/>
          <p:cNvSpPr/>
          <p:nvPr/>
        </p:nvSpPr>
        <p:spPr>
          <a:xfrm>
            <a:off x="6384727" y="38583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3" name="타원 62"/>
          <p:cNvSpPr/>
          <p:nvPr/>
        </p:nvSpPr>
        <p:spPr>
          <a:xfrm>
            <a:off x="346074" y="596959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4" name="타원 63"/>
          <p:cNvSpPr/>
          <p:nvPr/>
        </p:nvSpPr>
        <p:spPr>
          <a:xfrm>
            <a:off x="2329535" y="596959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5" name="타원 64"/>
          <p:cNvSpPr/>
          <p:nvPr/>
        </p:nvSpPr>
        <p:spPr>
          <a:xfrm>
            <a:off x="4409553" y="596959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6" name="타원 65"/>
          <p:cNvSpPr/>
          <p:nvPr/>
        </p:nvSpPr>
        <p:spPr>
          <a:xfrm>
            <a:off x="6334251" y="596959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7" name="타원 66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9" name="직사각형 68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0" name="가로 글상자 69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71" name="가로 글상자 70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72" name="가로 글상자 71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79665518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234276"/>
        </p:xfrm>
        <a:graphic>
          <a:graphicData uri="http://schemas.openxmlformats.org/drawingml/2006/table">
            <a:tbl>
              <a:tblPr firstRow="1" bandRow="1"/>
              <a:tblGrid>
                <a:gridCol w="758671"/>
                <a:gridCol w="2402175"/>
              </a:tblGrid>
              <a:tr h="371409">
                <a:tc gridSpan="2">
                  <a:txBody>
                    <a:bodyPr vert="horz" lIns="91424" tIns="45704" rIns="91424" bIns="45704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69846">
                <a:tc>
                  <a:txBody>
                    <a:bodyPr vert="horz" lIns="91424" tIns="45704" rIns="91424" bIns="45704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  <a:endParaRPr kumimoji="0" lang="ko-KR" altLang="en-US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4" tIns="45704" rIns="91424" bIns="45704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각 링크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기능 화면으로 이동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371409">
                <a:tc>
                  <a:txBody>
                    <a:bodyPr vert="horz" lIns="91424" tIns="45704" rIns="91424" bIns="45704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  <a:endParaRPr kumimoji="0" lang="ko-KR" altLang="en-US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4" tIns="45704" rIns="91424" bIns="45704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WYC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팀 깃허브로 이동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2" tIns="45690" rIns="91432" bIns="4569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하단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,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푸터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495856" y="5595403"/>
            <a:ext cx="260347" cy="1117179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1929" y="2012950"/>
            <a:ext cx="8343926" cy="3365500"/>
          </a:xfrm>
          <a:prstGeom prst="rect">
            <a:avLst/>
          </a:prstGeom>
          <a:solidFill>
            <a:srgbClr val="29471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1424" y="5378450"/>
            <a:ext cx="8334432" cy="93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" name="가로 글상자 13"/>
          <p:cNvSpPr txBox="1"/>
          <p:nvPr/>
        </p:nvSpPr>
        <p:spPr>
          <a:xfrm>
            <a:off x="425449" y="2373572"/>
            <a:ext cx="2641601" cy="158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Our Office</a:t>
            </a:r>
            <a:endParaRPr lang="en-US" altLang="ko-KR" b="1">
              <a:solidFill>
                <a:schemeClr val="lt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  </a:t>
            </a:r>
            <a:r>
              <a:rPr lang="en-US" altLang="ko-KR" sz="1500">
                <a:solidFill>
                  <a:schemeClr val="lt1"/>
                </a:solidFill>
              </a:rPr>
              <a:t> </a:t>
            </a:r>
            <a:r>
              <a:rPr lang="en-US" altLang="ko-KR" sz="1500">
                <a:solidFill>
                  <a:srgbClr val="d9d9d9"/>
                </a:solidFill>
              </a:rPr>
              <a:t> </a:t>
            </a:r>
            <a:r>
              <a:rPr lang="ko-KR" altLang="en-US" sz="1500">
                <a:solidFill>
                  <a:srgbClr val="d9d9d9"/>
                </a:solidFill>
              </a:rPr>
              <a:t>서울시 마포구 신촌로 </a:t>
            </a:r>
            <a:r>
              <a:rPr lang="en-US" altLang="ko-KR" sz="1500">
                <a:solidFill>
                  <a:srgbClr val="d9d9d9"/>
                </a:solidFill>
              </a:rPr>
              <a:t>104</a:t>
            </a:r>
            <a:r>
              <a:rPr lang="ko-KR" altLang="en-US" sz="1500">
                <a:solidFill>
                  <a:srgbClr val="d9d9d9"/>
                </a:solidFill>
              </a:rPr>
              <a:t> </a:t>
            </a:r>
            <a:r>
              <a:rPr lang="en-US" altLang="ko-KR" sz="1500">
                <a:solidFill>
                  <a:srgbClr val="d9d9d9"/>
                </a:solidFill>
              </a:rPr>
              <a:t>4</a:t>
            </a:r>
            <a:r>
              <a:rPr lang="ko-KR" altLang="en-US" sz="1500">
                <a:solidFill>
                  <a:srgbClr val="d9d9d9"/>
                </a:solidFill>
              </a:rPr>
              <a:t>층</a:t>
            </a:r>
            <a:r>
              <a:rPr lang="en-US" altLang="ko-KR" sz="1500">
                <a:solidFill>
                  <a:srgbClr val="d9d9d9"/>
                </a:solidFill>
              </a:rPr>
              <a:t>,</a:t>
            </a:r>
            <a:r>
              <a:rPr lang="ko-KR" altLang="en-US" sz="1500">
                <a:solidFill>
                  <a:srgbClr val="d9d9d9"/>
                </a:solidFill>
              </a:rPr>
              <a:t> </a:t>
            </a:r>
            <a:r>
              <a:rPr lang="en-US" altLang="ko-KR" sz="1500">
                <a:solidFill>
                  <a:srgbClr val="d9d9d9"/>
                </a:solidFill>
              </a:rPr>
              <a:t>5</a:t>
            </a:r>
            <a:r>
              <a:rPr lang="ko-KR" altLang="en-US" sz="1500">
                <a:solidFill>
                  <a:srgbClr val="d9d9d9"/>
                </a:solidFill>
              </a:rPr>
              <a:t>층 그린컴퓨터</a:t>
            </a:r>
            <a:endParaRPr lang="ko-KR" altLang="en-US" sz="1500">
              <a:solidFill>
                <a:srgbClr val="d9d9d9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rgbClr val="d9d9d9"/>
                </a:solidFill>
              </a:rPr>
              <a:t>    </a:t>
            </a:r>
            <a:r>
              <a:rPr lang="en-US" altLang="ko-KR" sz="1500">
                <a:solidFill>
                  <a:srgbClr val="d9d9d9"/>
                </a:solidFill>
              </a:rPr>
              <a:t>02-715-2111</a:t>
            </a:r>
            <a:endParaRPr lang="en-US" altLang="ko-KR" sz="1500">
              <a:solidFill>
                <a:srgbClr val="d9d9d9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rgbClr val="d9d9d9"/>
                </a:solidFill>
              </a:rPr>
              <a:t>    </a:t>
            </a:r>
            <a:r>
              <a:rPr lang="en-US" altLang="ko-KR" sz="1500">
                <a:solidFill>
                  <a:srgbClr val="d9d9d9"/>
                </a:solidFill>
              </a:rPr>
              <a:t>http://sinchon.greenart.co.kr</a:t>
            </a:r>
            <a:endParaRPr lang="en-US" altLang="ko-KR" sz="1500">
              <a:solidFill>
                <a:srgbClr val="d9d9d9"/>
              </a:solidFill>
            </a:endParaRPr>
          </a:p>
        </p:txBody>
      </p:sp>
      <p:sp>
        <p:nvSpPr>
          <p:cNvPr id="15" name="가로 글상자 14"/>
          <p:cNvSpPr txBox="1"/>
          <p:nvPr/>
        </p:nvSpPr>
        <p:spPr>
          <a:xfrm>
            <a:off x="3067050" y="2373572"/>
            <a:ext cx="2616200" cy="2129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Quick Links</a:t>
            </a:r>
            <a:endParaRPr lang="en-US" altLang="ko-KR" b="1">
              <a:solidFill>
                <a:schemeClr val="lt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농작물 추천</a:t>
            </a:r>
            <a:endParaRPr lang="ko-KR" altLang="en-US" sz="1400">
              <a:solidFill>
                <a:srgbClr val="d9d9d9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매출 확인</a:t>
            </a:r>
            <a:r>
              <a:rPr lang="en-US" altLang="ko-KR" sz="1400">
                <a:solidFill>
                  <a:srgbClr val="d9d9d9"/>
                </a:solidFill>
              </a:rPr>
              <a:t>(</a:t>
            </a:r>
            <a:r>
              <a:rPr lang="ko-KR" altLang="en-US" sz="1400">
                <a:solidFill>
                  <a:srgbClr val="d9d9d9"/>
                </a:solidFill>
              </a:rPr>
              <a:t>농작물 우선</a:t>
            </a:r>
            <a:r>
              <a:rPr lang="en-US" altLang="ko-KR" sz="1400">
                <a:solidFill>
                  <a:srgbClr val="d9d9d9"/>
                </a:solidFill>
              </a:rPr>
              <a:t>)</a:t>
            </a:r>
            <a:endParaRPr lang="en-US" altLang="ko-KR" sz="1400">
              <a:solidFill>
                <a:srgbClr val="d9d9d9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매출 확인</a:t>
            </a:r>
            <a:r>
              <a:rPr lang="en-US" altLang="ko-KR" sz="1400">
                <a:solidFill>
                  <a:srgbClr val="d9d9d9"/>
                </a:solidFill>
              </a:rPr>
              <a:t>(</a:t>
            </a:r>
            <a:r>
              <a:rPr lang="ko-KR" altLang="en-US" sz="1400">
                <a:solidFill>
                  <a:srgbClr val="d9d9d9"/>
                </a:solidFill>
              </a:rPr>
              <a:t>지역 우선</a:t>
            </a:r>
            <a:r>
              <a:rPr lang="en-US" altLang="ko-KR" sz="1400">
                <a:solidFill>
                  <a:srgbClr val="d9d9d9"/>
                </a:solidFill>
              </a:rPr>
              <a:t>)</a:t>
            </a:r>
            <a:endParaRPr lang="en-US" altLang="ko-KR" sz="1400">
              <a:solidFill>
                <a:srgbClr val="d9d9d9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비용 조회</a:t>
            </a:r>
            <a:endParaRPr lang="ko-KR" altLang="en-US" sz="1400">
              <a:solidFill>
                <a:srgbClr val="d9d9d9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수익 확인</a:t>
            </a:r>
            <a:endParaRPr lang="ko-KR" altLang="en-US" sz="1400">
              <a:solidFill>
                <a:srgbClr val="d9d9d9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정부지원 정책들</a:t>
            </a:r>
            <a:endParaRPr lang="ko-KR" altLang="en-US" sz="1400">
              <a:solidFill>
                <a:srgbClr val="d9d9d9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지역축제 </a:t>
            </a:r>
            <a:r>
              <a:rPr lang="en-US" altLang="ko-KR" sz="1400">
                <a:solidFill>
                  <a:srgbClr val="d9d9d9"/>
                </a:solidFill>
              </a:rPr>
              <a:t>&amp;</a:t>
            </a:r>
            <a:r>
              <a:rPr lang="ko-KR" altLang="en-US" sz="1400">
                <a:solidFill>
                  <a:srgbClr val="d9d9d9"/>
                </a:solidFill>
              </a:rPr>
              <a:t> 문화행사</a:t>
            </a:r>
            <a:endParaRPr lang="ko-KR" altLang="en-US" sz="1400">
              <a:solidFill>
                <a:srgbClr val="d9d9d9"/>
              </a:solidFill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5683250" y="2373572"/>
            <a:ext cx="2590800" cy="1910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Business Hours</a:t>
            </a:r>
            <a:endParaRPr lang="en-US" altLang="ko-KR" b="1">
              <a:solidFill>
                <a:schemeClr val="lt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Monday-Friday</a:t>
            </a:r>
            <a:endParaRPr lang="en-US" altLang="ko-KR" sz="1400">
              <a:solidFill>
                <a:srgbClr val="d9d9d9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09:30 am - 06:20 pm</a:t>
            </a:r>
            <a:endParaRPr lang="en-US" altLang="ko-KR" sz="1400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Saturday</a:t>
            </a:r>
            <a:endParaRPr lang="en-US" altLang="ko-KR" sz="1400">
              <a:solidFill>
                <a:srgbClr val="d9d9d9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Closed</a:t>
            </a:r>
            <a:endParaRPr lang="en-US" altLang="ko-KR" sz="1400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Sunday</a:t>
            </a:r>
            <a:endParaRPr lang="en-US" altLang="ko-KR" sz="1400">
              <a:solidFill>
                <a:srgbClr val="d9d9d9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Closed</a:t>
            </a:r>
            <a:endParaRPr lang="en-US" altLang="ko-KR" sz="1400">
              <a:solidFill>
                <a:schemeClr val="lt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25449" y="4284345"/>
            <a:ext cx="635000" cy="5353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700" b="1">
                <a:solidFill>
                  <a:schemeClr val="dk1"/>
                </a:solidFill>
              </a:rPr>
              <a:t>Git</a:t>
            </a:r>
            <a:endParaRPr lang="en-US" altLang="ko-KR" sz="1700" b="1">
              <a:solidFill>
                <a:schemeClr val="dk1"/>
              </a:solidFill>
            </a:endParaRPr>
          </a:p>
        </p:txBody>
      </p:sp>
      <p:sp>
        <p:nvSpPr>
          <p:cNvPr id="18" name="가로 글상자 17"/>
          <p:cNvSpPr txBox="1"/>
          <p:nvPr/>
        </p:nvSpPr>
        <p:spPr>
          <a:xfrm>
            <a:off x="425449" y="5689492"/>
            <a:ext cx="3772397" cy="31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ⓒ</a:t>
            </a:r>
            <a:r>
              <a:rPr lang="en-US" altLang="ko-KR" sz="1500" b="1">
                <a:solidFill>
                  <a:srgbClr val="759e31"/>
                </a:solidFill>
              </a:rPr>
              <a:t>WYC - Turning to Farm</a:t>
            </a:r>
            <a:r>
              <a:rPr lang="en-US" altLang="ko-KR" sz="1500" b="1"/>
              <a:t>, All Right Reserved.</a:t>
            </a:r>
            <a:endParaRPr lang="en-US" altLang="ko-KR" sz="1500" b="1"/>
          </a:p>
        </p:txBody>
      </p:sp>
      <p:sp>
        <p:nvSpPr>
          <p:cNvPr id="19" name="가로 글상자 18"/>
          <p:cNvSpPr txBox="1"/>
          <p:nvPr/>
        </p:nvSpPr>
        <p:spPr>
          <a:xfrm>
            <a:off x="5845397" y="5689492"/>
            <a:ext cx="2650459" cy="365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Designed by </a:t>
            </a:r>
            <a:r>
              <a:rPr lang="en-US" altLang="ko-KR">
                <a:solidFill>
                  <a:srgbClr val="759e31"/>
                </a:solidFill>
              </a:rPr>
              <a:t>Team WYC</a:t>
            </a:r>
            <a:endParaRPr lang="en-US" altLang="ko-KR">
              <a:solidFill>
                <a:srgbClr val="759e3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924175" y="2231092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25449" y="414186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00074" y="545292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978650" y="5587204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26" name="직사각형 25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가로 글상자 26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28" name="가로 글상자 27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29" name="가로 글상자 28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718241"/>
        </p:xfrm>
        <a:graphic>
          <a:graphicData uri="http://schemas.openxmlformats.org/drawingml/2006/table">
            <a:tbl>
              <a:tblPr firstRow="1" bandRow="1"/>
              <a:tblGrid>
                <a:gridCol w="758671"/>
                <a:gridCol w="2402175"/>
              </a:tblGrid>
              <a:tr h="371409">
                <a:tc gridSpan="2"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69846"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  <a:endParaRPr kumimoji="0" lang="ko-KR" altLang="en-US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테마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(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최고 매출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최저 비용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수확 안정성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)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별로 한해의 수치가 가장 높았던 농작물을 캐러셀의 형태로 제공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371409"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  <a:endParaRPr kumimoji="0" lang="en-US" altLang="ko-KR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원하는 지역을 선택할 수 있는 선택리스트 제공 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491458"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  <a:endParaRPr kumimoji="0" lang="en-US" altLang="ko-KR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선택한 지역에 해당하는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군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구의 선택 리스트를 제공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491458"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4</a:t>
                      </a:r>
                      <a:endParaRPr kumimoji="0" lang="en-US" altLang="ko-KR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지역과 시군구를 선택한 뒤 조회버튼을 클릭하면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지역에서 재배 가능한 농작물의 정보를 제공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추천서비스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추천서비스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6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505406" y="1214435"/>
            <a:ext cx="241249" cy="2733516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13" name="가로 글상자 12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931" y="1681630"/>
            <a:ext cx="8376475" cy="1313342"/>
          </a:xfrm>
          <a:prstGeom prst="rect">
            <a:avLst/>
          </a:prstGeom>
        </p:spPr>
      </p:pic>
      <p:sp>
        <p:nvSpPr>
          <p:cNvPr id="15" name="가로 글상자 14"/>
          <p:cNvSpPr txBox="1"/>
          <p:nvPr/>
        </p:nvSpPr>
        <p:spPr>
          <a:xfrm>
            <a:off x="2743200" y="2120418"/>
            <a:ext cx="3352799" cy="422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fffff"/>
                </a:solidFill>
              </a:rPr>
              <a:t>매출 확인</a:t>
            </a:r>
            <a:r>
              <a:rPr lang="en-US" altLang="ko-KR" sz="2200" b="1">
                <a:solidFill>
                  <a:srgbClr val="ffffff"/>
                </a:solidFill>
              </a:rPr>
              <a:t>(</a:t>
            </a:r>
            <a:r>
              <a:rPr lang="ko-KR" altLang="en-US" sz="2200" b="1">
                <a:solidFill>
                  <a:srgbClr val="ffffff"/>
                </a:solidFill>
              </a:rPr>
              <a:t>지역 우선</a:t>
            </a:r>
            <a:r>
              <a:rPr lang="en-US" altLang="ko-KR">
                <a:solidFill>
                  <a:srgbClr val="ffffff"/>
                </a:solidFill>
              </a:rPr>
              <a:t>)</a:t>
            </a:r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3613785" y="3089910"/>
            <a:ext cx="1146538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008000"/>
                </a:solidFill>
              </a:rPr>
              <a:t>추천 서비스</a:t>
            </a:r>
            <a:endParaRPr lang="ko-KR" altLang="en-US" sz="1400" b="1">
              <a:solidFill>
                <a:srgbClr val="008000"/>
              </a:solidFill>
            </a:endParaRPr>
          </a:p>
        </p:txBody>
      </p:sp>
      <p:cxnSp>
        <p:nvCxnSpPr>
          <p:cNvPr id="17" name="선 16"/>
          <p:cNvCxnSpPr/>
          <p:nvPr/>
        </p:nvCxnSpPr>
        <p:spPr>
          <a:xfrm>
            <a:off x="4744989" y="3226522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선 17"/>
          <p:cNvCxnSpPr/>
          <p:nvPr/>
        </p:nvCxnSpPr>
        <p:spPr>
          <a:xfrm>
            <a:off x="4744989" y="3333779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선 18"/>
          <p:cNvCxnSpPr/>
          <p:nvPr/>
        </p:nvCxnSpPr>
        <p:spPr>
          <a:xfrm>
            <a:off x="3404824" y="3226522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선 19"/>
          <p:cNvCxnSpPr/>
          <p:nvPr/>
        </p:nvCxnSpPr>
        <p:spPr>
          <a:xfrm>
            <a:off x="2963357" y="3333779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가로 글상자 20"/>
          <p:cNvSpPr txBox="1"/>
          <p:nvPr/>
        </p:nvSpPr>
        <p:spPr>
          <a:xfrm>
            <a:off x="2714125" y="3425738"/>
            <a:ext cx="3017182" cy="544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" b="1"/>
              <a:t>비교 정보를 통해</a:t>
            </a:r>
            <a:endParaRPr lang="ko-KR" altLang="en-US" sz="1500" b="1"/>
          </a:p>
          <a:p>
            <a:pPr lvl="0" algn="ctr">
              <a:defRPr/>
            </a:pPr>
            <a:r>
              <a:rPr lang="ko-KR" altLang="en-US" sz="1500" b="1"/>
              <a:t>재배할 농작물을 생각해보세요</a:t>
            </a:r>
            <a:r>
              <a:rPr lang="en-US" altLang="ko-KR" sz="1500" b="1"/>
              <a:t>.</a:t>
            </a:r>
            <a:endParaRPr lang="en-US" altLang="ko-KR" sz="1500" b="1"/>
          </a:p>
        </p:txBody>
      </p:sp>
      <p:sp>
        <p:nvSpPr>
          <p:cNvPr id="22" name="직사각형 21"/>
          <p:cNvSpPr/>
          <p:nvPr/>
        </p:nvSpPr>
        <p:spPr>
          <a:xfrm>
            <a:off x="1178292" y="4437529"/>
            <a:ext cx="6424900" cy="33617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3" name="가로 글상자 22"/>
          <p:cNvSpPr txBox="1"/>
          <p:nvPr/>
        </p:nvSpPr>
        <p:spPr>
          <a:xfrm>
            <a:off x="1178288" y="4437529"/>
            <a:ext cx="6424901" cy="26591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200"/>
              <a:t>올해 최고 매출 농작물 </a:t>
            </a:r>
            <a:r>
              <a:rPr lang="en-US" altLang="ko-KR" sz="1200"/>
              <a:t>:</a:t>
            </a:r>
            <a:r>
              <a:rPr lang="ko-KR" altLang="en-US" sz="1200"/>
              <a:t>딸기</a:t>
            </a:r>
            <a:endParaRPr lang="ko-KR" altLang="en-US" sz="1200"/>
          </a:p>
        </p:txBody>
      </p:sp>
      <p:sp>
        <p:nvSpPr>
          <p:cNvPr id="24" name="가로 글상자 23"/>
          <p:cNvSpPr txBox="1"/>
          <p:nvPr/>
        </p:nvSpPr>
        <p:spPr>
          <a:xfrm>
            <a:off x="1178292" y="4811806"/>
            <a:ext cx="2693341" cy="31073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500">
                <a:solidFill>
                  <a:srgbClr val="008000"/>
                </a:solidFill>
              </a:rPr>
              <a:t>지역 및 농작물 추천서비스</a:t>
            </a:r>
            <a:endParaRPr lang="ko-KR" altLang="en-US" sz="1500">
              <a:solidFill>
                <a:srgbClr val="008000"/>
              </a:solidFill>
            </a:endParaRPr>
          </a:p>
        </p:txBody>
      </p:sp>
      <p:sp>
        <p:nvSpPr>
          <p:cNvPr id="25" name="가로 글상자 24"/>
          <p:cNvSpPr txBox="1"/>
          <p:nvPr/>
        </p:nvSpPr>
        <p:spPr>
          <a:xfrm>
            <a:off x="1178292" y="5122545"/>
            <a:ext cx="1346670" cy="23812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000"/>
              <a:t>지역 선택</a:t>
            </a:r>
            <a:endParaRPr lang="ko-KR" altLang="en-US" sz="1000"/>
          </a:p>
        </p:txBody>
      </p:sp>
      <p:sp>
        <p:nvSpPr>
          <p:cNvPr id="26" name="가로 글상자 25"/>
          <p:cNvSpPr txBox="1"/>
          <p:nvPr/>
        </p:nvSpPr>
        <p:spPr>
          <a:xfrm>
            <a:off x="3044069" y="5122545"/>
            <a:ext cx="1346670" cy="238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시군구 선택</a:t>
            </a:r>
            <a:endParaRPr lang="ko-KR" altLang="en-US" sz="1000"/>
          </a:p>
        </p:txBody>
      </p:sp>
      <p:cxnSp>
        <p:nvCxnSpPr>
          <p:cNvPr id="27" name="선 26"/>
          <p:cNvCxnSpPr/>
          <p:nvPr/>
        </p:nvCxnSpPr>
        <p:spPr>
          <a:xfrm>
            <a:off x="1178292" y="5360670"/>
            <a:ext cx="1346670" cy="0"/>
          </a:xfrm>
          <a:prstGeom prst="line">
            <a:avLst/>
          </a:prstGeom>
          <a:ln>
            <a:solidFill>
              <a:srgbClr val="3e6b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선 27"/>
          <p:cNvCxnSpPr/>
          <p:nvPr/>
        </p:nvCxnSpPr>
        <p:spPr>
          <a:xfrm>
            <a:off x="3112143" y="5360670"/>
            <a:ext cx="1346670" cy="0"/>
          </a:xfrm>
          <a:prstGeom prst="line">
            <a:avLst/>
          </a:prstGeom>
          <a:ln>
            <a:solidFill>
              <a:srgbClr val="3e6b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선 28"/>
          <p:cNvCxnSpPr/>
          <p:nvPr/>
        </p:nvCxnSpPr>
        <p:spPr>
          <a:xfrm>
            <a:off x="4169244" y="5170897"/>
            <a:ext cx="79940" cy="7071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선 30"/>
          <p:cNvCxnSpPr/>
          <p:nvPr/>
        </p:nvCxnSpPr>
        <p:spPr>
          <a:xfrm flipV="1">
            <a:off x="4249184" y="5170897"/>
            <a:ext cx="135968" cy="7071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선 31"/>
          <p:cNvCxnSpPr/>
          <p:nvPr/>
        </p:nvCxnSpPr>
        <p:spPr>
          <a:xfrm>
            <a:off x="2309054" y="5170897"/>
            <a:ext cx="79940" cy="7071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선 32"/>
          <p:cNvCxnSpPr/>
          <p:nvPr/>
        </p:nvCxnSpPr>
        <p:spPr>
          <a:xfrm flipV="1">
            <a:off x="2388994" y="5170897"/>
            <a:ext cx="135968" cy="7071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6300313" y="4967176"/>
            <a:ext cx="1302879" cy="393494"/>
          </a:xfrm>
          <a:prstGeom prst="rect">
            <a:avLst/>
          </a:prstGeom>
          <a:solidFill>
            <a:srgbClr val="ffffff"/>
          </a:solidFill>
          <a:ln>
            <a:solidFill>
              <a:srgbClr val="3e6b2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5" name="가로 글상자 34"/>
          <p:cNvSpPr txBox="1"/>
          <p:nvPr/>
        </p:nvSpPr>
        <p:spPr>
          <a:xfrm>
            <a:off x="6639669" y="5010038"/>
            <a:ext cx="795617" cy="36492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조회</a:t>
            </a: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01948" y="428552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71773" y="517089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826393" y="517089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096000" y="51924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4</a:t>
            </a:r>
            <a:endParaRPr lang="en-US" altLang="ko-KR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930631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5573</ep:Words>
  <ep:PresentationFormat>와이드스크린</ep:PresentationFormat>
  <ep:Paragraphs>1241</ep:Paragraphs>
  <ep:Slides>55</ep:Slides>
  <ep:Notes>13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55</vt:i4>
      </vt:variant>
    </vt:vector>
  </ep:HeadingPairs>
  <ep:TitlesOfParts>
    <vt:vector size="57" baseType="lpstr">
      <vt:lpstr>한컴오피스</vt:lpstr>
      <vt:lpstr>1_한컴오피스</vt:lpstr>
      <vt:lpstr>MZ세대를 위한 수익 예측 기반 귀농 추천 서비스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2023-06-22T00:40:45.000</dcterms:created>
  <dc:creator>최기영</dc:creator>
  <cp:lastModifiedBy>ASUS</cp:lastModifiedBy>
  <dcterms:modified xsi:type="dcterms:W3CDTF">2023-07-11T13:31:44.453</dcterms:modified>
  <cp:revision>152</cp:revision>
  <dc:title>MZ세대를 위한 수익 예측 기반 귀농 추천 서비스</dc:title>
  <cp:version>12.0.0.3146</cp:version>
</cp:coreProperties>
</file>